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40"/>
  </p:handoutMasterIdLst>
  <p:sldIdLst>
    <p:sldId id="257" r:id="rId3"/>
    <p:sldId id="259" r:id="rId4"/>
    <p:sldId id="276" r:id="rId5"/>
    <p:sldId id="399" r:id="rId6"/>
    <p:sldId id="400" r:id="rId7"/>
    <p:sldId id="425" r:id="rId8"/>
    <p:sldId id="401" r:id="rId9"/>
    <p:sldId id="261" r:id="rId10"/>
    <p:sldId id="426" r:id="rId11"/>
    <p:sldId id="427" r:id="rId12"/>
    <p:sldId id="262" r:id="rId13"/>
    <p:sldId id="332" r:id="rId14"/>
    <p:sldId id="263" r:id="rId15"/>
    <p:sldId id="452" r:id="rId16"/>
    <p:sldId id="454" r:id="rId17"/>
    <p:sldId id="453" r:id="rId18"/>
    <p:sldId id="455" r:id="rId19"/>
    <p:sldId id="456" r:id="rId20"/>
    <p:sldId id="264" r:id="rId21"/>
    <p:sldId id="457" r:id="rId22"/>
    <p:sldId id="315" r:id="rId23"/>
    <p:sldId id="458" r:id="rId24"/>
    <p:sldId id="459" r:id="rId25"/>
    <p:sldId id="460" r:id="rId26"/>
    <p:sldId id="461" r:id="rId27"/>
    <p:sldId id="462" r:id="rId28"/>
    <p:sldId id="463" r:id="rId30"/>
    <p:sldId id="464" r:id="rId31"/>
    <p:sldId id="467" r:id="rId32"/>
    <p:sldId id="468" r:id="rId33"/>
    <p:sldId id="465" r:id="rId34"/>
    <p:sldId id="470" r:id="rId35"/>
    <p:sldId id="307" r:id="rId36"/>
    <p:sldId id="473" r:id="rId37"/>
    <p:sldId id="275" r:id="rId38"/>
    <p:sldId id="47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130A29C-6577-4EC1-8A6B-4808EF7B8312}" type="datetimeFigureOut">
              <a:rPr lang="en-MY" smtClean="0"/>
            </a:fld>
            <a:endParaRPr lang="en-MY"/>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MY"/>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C884394-A7F6-444F-9DA9-AD7D271B8DCC}" type="slidenum">
              <a:rPr lang="en-MY" smtClean="0"/>
            </a:fld>
            <a:endParaRPr lang="en-MY"/>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5130A29C-6577-4EC1-8A6B-4808EF7B8312}" type="datetimeFigureOut">
              <a:rPr lang="en-MY" smtClean="0"/>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4C884394-A7F6-444F-9DA9-AD7D271B8DCC}" type="slidenum">
              <a:rPr lang="en-MY" smtClean="0"/>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5130A29C-6577-4EC1-8A6B-4808EF7B8312}" type="datetimeFigureOut">
              <a:rPr lang="en-MY" smtClean="0"/>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4C884394-A7F6-444F-9DA9-AD7D271B8DCC}" type="slidenum">
              <a:rPr lang="en-MY" smtClean="0"/>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5130A29C-6577-4EC1-8A6B-4808EF7B8312}" type="datetimeFigureOut">
              <a:rPr lang="en-MY" smtClean="0"/>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4C884394-A7F6-444F-9DA9-AD7D271B8DCC}" type="slidenum">
              <a:rPr lang="en-MY" smtClean="0"/>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5130A29C-6577-4EC1-8A6B-4808EF7B8312}" type="datetimeFigureOut">
              <a:rPr lang="en-MY" smtClean="0"/>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4C884394-A7F6-444F-9DA9-AD7D271B8DCC}" type="slidenum">
              <a:rPr lang="en-MY" smtClean="0"/>
            </a:fld>
            <a:endParaRPr lang="en-MY"/>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5130A29C-6577-4EC1-8A6B-4808EF7B8312}" type="datetimeFigureOut">
              <a:rPr lang="en-MY" smtClean="0"/>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4C884394-A7F6-444F-9DA9-AD7D271B8DCC}" type="slidenum">
              <a:rPr lang="en-MY" smtClean="0"/>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5130A29C-6577-4EC1-8A6B-4808EF7B8312}" type="datetimeFigureOut">
              <a:rPr lang="en-MY" smtClean="0"/>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4C884394-A7F6-444F-9DA9-AD7D271B8DCC}" type="slidenum">
              <a:rPr lang="en-MY" smtClean="0"/>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30A29C-6577-4EC1-8A6B-4808EF7B8312}" type="datetimeFigureOut">
              <a:rPr lang="en-MY" smtClean="0"/>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4C884394-A7F6-444F-9DA9-AD7D271B8DCC}" type="slidenum">
              <a:rPr lang="en-MY" smtClean="0"/>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0A29C-6577-4EC1-8A6B-4808EF7B8312}" type="datetimeFigureOut">
              <a:rPr lang="en-MY" smtClean="0"/>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4C884394-A7F6-444F-9DA9-AD7D271B8DCC}" type="slidenum">
              <a:rPr lang="en-MY" smtClean="0"/>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5130A29C-6577-4EC1-8A6B-4808EF7B8312}" type="datetimeFigureOut">
              <a:rPr lang="en-MY" smtClean="0"/>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4C884394-A7F6-444F-9DA9-AD7D271B8DCC}" type="slidenum">
              <a:rPr lang="en-MY" smtClean="0"/>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5130A29C-6577-4EC1-8A6B-4808EF7B8312}" type="datetimeFigureOut">
              <a:rPr lang="en-MY" smtClean="0"/>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4C884394-A7F6-444F-9DA9-AD7D271B8DCC}" type="slidenum">
              <a:rPr lang="en-MY" smtClean="0"/>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130A29C-6577-4EC1-8A6B-4808EF7B8312}" type="datetimeFigureOut">
              <a:rPr lang="en-MY" smtClean="0"/>
            </a:fld>
            <a:endParaRPr lang="en-MY"/>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MY"/>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C884394-A7F6-444F-9DA9-AD7D271B8DCC}" type="slidenum">
              <a:rPr lang="en-MY" smtClean="0"/>
            </a:fld>
            <a:endParaRPr lang="en-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anose="020B0503020204020204"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5pPr>
      <a:lvl6pPr marL="160020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6pPr>
      <a:lvl7pPr marL="189992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7pPr>
      <a:lvl8pPr marL="220027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8pPr>
      <a:lvl9pPr marL="249999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BFB11"/>
            </a:gs>
            <a:gs pos="100000">
              <a:srgbClr val="838309"/>
            </a:gs>
          </a:gsLst>
          <a:lin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tx1"/>
                </a:solidFill>
              </a:rPr>
              <a:t>Systematic </a:t>
            </a:r>
            <a:r>
              <a:rPr lang="en-US" smtClean="0">
                <a:solidFill>
                  <a:schemeClr val="tx1"/>
                </a:solidFill>
              </a:rPr>
              <a:t>LITERATURE Review</a:t>
            </a:r>
            <a:r>
              <a:rPr lang="en-US" dirty="0" smtClean="0">
                <a:solidFill>
                  <a:schemeClr val="tx1"/>
                </a:solidFill>
              </a:rPr>
              <a:t>: Mari </a:t>
            </a:r>
            <a:r>
              <a:rPr lang="en-US" dirty="0" err="1" smtClean="0">
                <a:solidFill>
                  <a:schemeClr val="tx1"/>
                </a:solidFill>
              </a:rPr>
              <a:t>Bertateh</a:t>
            </a:r>
            <a:r>
              <a:rPr lang="en-US" dirty="0" smtClean="0">
                <a:solidFill>
                  <a:schemeClr val="tx1"/>
                </a:solidFill>
              </a:rPr>
              <a:t> </a:t>
            </a:r>
            <a:endParaRPr lang="en-MY" dirty="0">
              <a:solidFill>
                <a:schemeClr val="tx1"/>
              </a:solidFill>
            </a:endParaRPr>
          </a:p>
        </p:txBody>
      </p:sp>
      <p:sp>
        <p:nvSpPr>
          <p:cNvPr id="3" name="Subtitle 2"/>
          <p:cNvSpPr>
            <a:spLocks noGrp="1"/>
          </p:cNvSpPr>
          <p:nvPr>
            <p:ph type="subTitle" idx="1"/>
          </p:nvPr>
        </p:nvSpPr>
        <p:spPr/>
        <p:txBody>
          <a:bodyPr/>
          <a:lstStyle/>
          <a:p>
            <a:r>
              <a:rPr lang="en-MY" altLang="en-US" dirty="0" err="1" smtClean="0">
                <a:solidFill>
                  <a:schemeClr val="tx1"/>
                </a:solidFill>
              </a:rPr>
              <a:t>Dr. </a:t>
            </a:r>
            <a:r>
              <a:rPr lang="en-US" dirty="0" err="1" smtClean="0">
                <a:solidFill>
                  <a:schemeClr val="tx1"/>
                </a:solidFill>
              </a:rPr>
              <a:t>Hayrol</a:t>
            </a:r>
            <a:r>
              <a:rPr lang="en-US" dirty="0" smtClean="0">
                <a:solidFill>
                  <a:schemeClr val="tx1"/>
                </a:solidFill>
              </a:rPr>
              <a:t> </a:t>
            </a:r>
            <a:r>
              <a:rPr lang="en-US" dirty="0" err="1" smtClean="0">
                <a:solidFill>
                  <a:schemeClr val="tx1"/>
                </a:solidFill>
              </a:rPr>
              <a:t>Azril</a:t>
            </a:r>
            <a:r>
              <a:rPr lang="en-US" dirty="0" smtClean="0">
                <a:solidFill>
                  <a:schemeClr val="tx1"/>
                </a:solidFill>
              </a:rPr>
              <a:t> Mohamed </a:t>
            </a:r>
            <a:r>
              <a:rPr lang="en-US" dirty="0" err="1" smtClean="0">
                <a:solidFill>
                  <a:schemeClr val="tx1"/>
                </a:solidFill>
              </a:rPr>
              <a:t>Shaffril</a:t>
            </a:r>
            <a:r>
              <a:rPr lang="en-US" dirty="0" smtClean="0">
                <a:solidFill>
                  <a:schemeClr val="tx1"/>
                </a:solidFill>
              </a:rPr>
              <a:t> </a:t>
            </a:r>
            <a:endParaRPr lang="en-US" dirty="0" smtClean="0">
              <a:solidFill>
                <a:schemeClr val="tx1"/>
              </a:solidFill>
            </a:endParaRPr>
          </a:p>
          <a:p>
            <a:endParaRPr lang="en-MY"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84225" y="343535"/>
            <a:ext cx="9875520" cy="810895"/>
          </a:xfrm>
        </p:spPr>
        <p:txBody>
          <a:bodyPr/>
          <a:p>
            <a:r>
              <a:rPr lang="en-MY" altLang="en-US"/>
              <a:t>PUBLISHED SLR ARTICLES </a:t>
            </a:r>
            <a:endParaRPr lang="en-MY" altLang="en-US"/>
          </a:p>
        </p:txBody>
      </p:sp>
      <p:sp>
        <p:nvSpPr>
          <p:cNvPr id="3" name="Content Placeholder 2"/>
          <p:cNvSpPr>
            <a:spLocks noGrp="1"/>
          </p:cNvSpPr>
          <p:nvPr>
            <p:ph sz="half" idx="1"/>
          </p:nvPr>
        </p:nvSpPr>
        <p:spPr>
          <a:xfrm>
            <a:off x="443230" y="1256665"/>
            <a:ext cx="11327130" cy="5215255"/>
          </a:xfrm>
        </p:spPr>
        <p:txBody>
          <a:bodyPr>
            <a:normAutofit fontScale="90000"/>
          </a:bodyPr>
          <a:p>
            <a:pPr marL="45720" indent="0">
              <a:buNone/>
            </a:pPr>
            <a:r>
              <a:rPr lang="en-MY" altLang="en-US">
                <a:solidFill>
                  <a:schemeClr val="tx1"/>
                </a:solidFill>
              </a:rPr>
              <a:t>Merujuk kepada mana-mana artikel SLR yang berkaitan dengan kajian kita untuk mendapatkan idea bagaimana hendak menulis dan apa yang patut ada dalam artikel SLR kita </a:t>
            </a:r>
            <a:endParaRPr lang="en-MY" altLang="en-US">
              <a:solidFill>
                <a:schemeClr val="tx1"/>
              </a:solidFill>
            </a:endParaRPr>
          </a:p>
          <a:p>
            <a:pPr marL="45720" indent="0">
              <a:buNone/>
            </a:pPr>
            <a:endParaRPr lang="en-MY" altLang="en-US">
              <a:solidFill>
                <a:schemeClr val="tx1"/>
              </a:solidFill>
            </a:endParaRPr>
          </a:p>
          <a:p>
            <a:pPr marL="45720" indent="0">
              <a:buNone/>
            </a:pPr>
            <a:r>
              <a:rPr lang="en-MY" altLang="en-US">
                <a:solidFill>
                  <a:schemeClr val="tx1"/>
                </a:solidFill>
              </a:rPr>
              <a:t>Guna keywords ini dalam pencarian artikel SLR anda </a:t>
            </a:r>
            <a:endParaRPr lang="en-MY" altLang="en-US">
              <a:solidFill>
                <a:schemeClr val="tx1"/>
              </a:solidFill>
            </a:endParaRPr>
          </a:p>
          <a:p>
            <a:pPr marL="45720" indent="0">
              <a:buNone/>
            </a:pPr>
            <a:r>
              <a:rPr lang="en-MY" altLang="en-US">
                <a:solidFill>
                  <a:schemeClr val="tx1"/>
                </a:solidFill>
              </a:rPr>
              <a:t>Systematic Literature Review + keywords kajian anda </a:t>
            </a:r>
            <a:endParaRPr lang="en-MY" altLang="en-US">
              <a:solidFill>
                <a:schemeClr val="tx1"/>
              </a:solidFill>
            </a:endParaRPr>
          </a:p>
          <a:p>
            <a:pPr marL="45720" indent="0">
              <a:buNone/>
            </a:pPr>
            <a:r>
              <a:rPr lang="en-MY" altLang="en-US">
                <a:solidFill>
                  <a:schemeClr val="tx1"/>
                </a:solidFill>
              </a:rPr>
              <a:t>Systematic review + keywords kajian anda </a:t>
            </a:r>
            <a:endParaRPr lang="en-MY" altLang="en-US">
              <a:solidFill>
                <a:schemeClr val="tx1"/>
              </a:solidFill>
            </a:endParaRPr>
          </a:p>
          <a:p>
            <a:pPr marL="45720" indent="0">
              <a:buNone/>
            </a:pPr>
            <a:endParaRPr lang="en-MY" altLang="en-US">
              <a:solidFill>
                <a:schemeClr val="tx1"/>
              </a:solidFill>
            </a:endParaRPr>
          </a:p>
          <a:p>
            <a:pPr marL="45720" indent="0">
              <a:buNone/>
            </a:pPr>
            <a:r>
              <a:rPr lang="en-MY" altLang="en-US">
                <a:solidFill>
                  <a:schemeClr val="tx1"/>
                </a:solidFill>
              </a:rPr>
              <a:t>Atau anda boleh menggunakan search string ini di Google Scholar </a:t>
            </a:r>
            <a:endParaRPr lang="en-MY" altLang="en-US">
              <a:solidFill>
                <a:schemeClr val="tx1"/>
              </a:solidFill>
            </a:endParaRPr>
          </a:p>
          <a:p>
            <a:pPr marL="45720" indent="0">
              <a:buNone/>
            </a:pPr>
            <a:r>
              <a:rPr lang="en-MY" altLang="en-US">
                <a:solidFill>
                  <a:schemeClr val="tx1"/>
                </a:solidFill>
              </a:rPr>
              <a:t>“systematic literature review” OR “systematic review” AND “kata kunci kajian anda” </a:t>
            </a:r>
            <a:endParaRPr lang="en-MY" altLang="en-US">
              <a:solidFill>
                <a:schemeClr val="tx1"/>
              </a:solidFill>
            </a:endParaRPr>
          </a:p>
          <a:p>
            <a:pPr marL="45720" indent="0">
              <a:buNone/>
            </a:pPr>
            <a:endParaRPr lang="en-MY" altLang="en-US">
              <a:solidFill>
                <a:schemeClr val="tx1"/>
              </a:solidFill>
            </a:endParaRPr>
          </a:p>
          <a:p>
            <a:pPr marL="45720" indent="0">
              <a:buNone/>
            </a:pPr>
            <a:r>
              <a:rPr lang="en-MY" altLang="en-US">
                <a:solidFill>
                  <a:schemeClr val="tx1"/>
                </a:solidFill>
              </a:rPr>
              <a:t>Atau search string ini di Scopus </a:t>
            </a:r>
            <a:endParaRPr lang="en-MY" altLang="en-US">
              <a:solidFill>
                <a:schemeClr val="tx1"/>
              </a:solidFill>
            </a:endParaRPr>
          </a:p>
          <a:p>
            <a:pPr marL="45720" indent="0">
              <a:buNone/>
            </a:pPr>
            <a:r>
              <a:rPr lang="en-MY" altLang="en-US">
                <a:solidFill>
                  <a:schemeClr val="tx1"/>
                </a:solidFill>
              </a:rPr>
              <a:t>TITLE-ABS-KEY ((“systematic review” OR “systematic literature review”) AND (“kata kunci kajian anda))</a:t>
            </a:r>
            <a:endParaRPr lang="en-MY" altLang="en-US">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7749" t="35897" r="9719" b="16346"/>
          <a:stretch>
            <a:fillRect/>
          </a:stretch>
        </p:blipFill>
        <p:spPr bwMode="auto">
          <a:xfrm>
            <a:off x="452120" y="1971040"/>
            <a:ext cx="11269345" cy="4374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1"/>
          <p:cNvSpPr txBox="1"/>
          <p:nvPr/>
        </p:nvSpPr>
        <p:spPr>
          <a:xfrm>
            <a:off x="612775" y="558165"/>
            <a:ext cx="10948035" cy="1198880"/>
          </a:xfrm>
          <a:prstGeom prst="rect">
            <a:avLst/>
          </a:prstGeom>
          <a:noFill/>
        </p:spPr>
        <p:txBody>
          <a:bodyPr wrap="square" rtlCol="0">
            <a:spAutoFit/>
          </a:bodyPr>
          <a:p>
            <a:r>
              <a:rPr lang="en-US" sz="2400" b="1"/>
              <a:t>CONTOH MELAPORKAN PENGGUNAAN ESTABLISHED GUIDELINES ATAU MERUJUK KEPADA KAJIAN LEPAS DALAM BAHAGIAN METODOLOGI ARTIKEL SLR </a:t>
            </a:r>
            <a:endParaRPr lang="en-US" sz="2400" b="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28295" y="321310"/>
            <a:ext cx="11534775" cy="6216015"/>
          </a:xfrm>
          <a:prstGeom prst="rect">
            <a:avLst/>
          </a:prstGeom>
          <a:noFill/>
        </p:spPr>
        <p:txBody>
          <a:bodyPr wrap="square" rtlCol="0" anchor="t">
            <a:spAutoFit/>
          </a:bodyPr>
          <a:p>
            <a:r>
              <a:rPr lang="en-MY" sz="2000" b="1" dirty="0" smtClean="0">
                <a:sym typeface="+mn-ea"/>
              </a:rPr>
              <a:t>2- </a:t>
            </a:r>
            <a:r>
              <a:rPr lang="en-US" altLang="en-MY" sz="2000" b="1" dirty="0" smtClean="0">
                <a:sym typeface="+mn-ea"/>
              </a:rPr>
              <a:t>Pembentukan persoalan kajian (RQ)</a:t>
            </a:r>
            <a:endParaRPr lang="en-US" altLang="en-MY" sz="2000" b="1" dirty="0" smtClean="0">
              <a:sym typeface="+mn-ea"/>
            </a:endParaRPr>
          </a:p>
          <a:p>
            <a:endParaRPr lang="en-US" altLang="en-MY" sz="2000" b="1" dirty="0" smtClean="0">
              <a:sym typeface="+mn-ea"/>
            </a:endParaRPr>
          </a:p>
          <a:p>
            <a:r>
              <a:rPr lang="en-US" altLang="en-MY" sz="2000" dirty="0" smtClean="0">
                <a:sym typeface="+mn-ea"/>
              </a:rPr>
              <a:t>Kena ada sekurangnya satu RQ dalam SLR </a:t>
            </a:r>
            <a:br>
              <a:rPr lang="en-MY" sz="2000" b="1" dirty="0" smtClean="0">
                <a:sym typeface="+mn-ea"/>
              </a:rPr>
            </a:br>
            <a:endParaRPr lang="en-MY" sz="2000" b="1" dirty="0" smtClean="0">
              <a:sym typeface="+mn-ea"/>
            </a:endParaRPr>
          </a:p>
          <a:p>
            <a:r>
              <a:rPr lang="en-MY" sz="2000" dirty="0" smtClean="0">
                <a:sym typeface="+mn-ea"/>
              </a:rPr>
              <a:t>Kenapa kena ada RQ dalam SLR</a:t>
            </a:r>
            <a:r>
              <a:rPr lang="en-US" altLang="en-MY" sz="2000" dirty="0" smtClean="0">
                <a:sym typeface="+mn-ea"/>
              </a:rPr>
              <a:t>? </a:t>
            </a:r>
            <a:r>
              <a:rPr lang="en-MY" sz="2000" dirty="0" smtClean="0">
                <a:sym typeface="+mn-ea"/>
              </a:rPr>
              <a:t> </a:t>
            </a:r>
            <a:br>
              <a:rPr lang="en-MY" sz="2000" dirty="0" smtClean="0">
                <a:sym typeface="+mn-ea"/>
              </a:rPr>
            </a:br>
            <a:br>
              <a:rPr lang="en-MY" sz="2000" dirty="0" smtClean="0">
                <a:sym typeface="+mn-ea"/>
              </a:rPr>
            </a:br>
            <a:r>
              <a:rPr lang="en-MY" sz="2000" dirty="0" smtClean="0">
                <a:sym typeface="+mn-ea"/>
              </a:rPr>
              <a:t>- RQ </a:t>
            </a:r>
            <a:r>
              <a:rPr lang="en-US" altLang="en-MY" sz="2000" dirty="0" smtClean="0">
                <a:sym typeface="+mn-ea"/>
              </a:rPr>
              <a:t>bantu kita untuk tentukan keywords</a:t>
            </a:r>
            <a:r>
              <a:rPr lang="en-MY" sz="2000" dirty="0" smtClean="0">
                <a:sym typeface="+mn-ea"/>
              </a:rPr>
              <a:t> yang sesuai untuk SLR</a:t>
            </a:r>
            <a:endParaRPr lang="en-MY" sz="2000" dirty="0" smtClean="0">
              <a:sym typeface="+mn-ea"/>
            </a:endParaRPr>
          </a:p>
          <a:p>
            <a:r>
              <a:rPr lang="en-MY" sz="2000" dirty="0" smtClean="0">
                <a:sym typeface="+mn-ea"/>
              </a:rPr>
              <a:t>-RQ akan </a:t>
            </a:r>
            <a:r>
              <a:rPr lang="en-US" altLang="en-MY" sz="2000" dirty="0" smtClean="0">
                <a:sym typeface="+mn-ea"/>
              </a:rPr>
              <a:t>bantu</a:t>
            </a:r>
            <a:r>
              <a:rPr lang="en-MY" sz="2000" dirty="0" smtClean="0">
                <a:sym typeface="+mn-ea"/>
              </a:rPr>
              <a:t> kita dalam proses </a:t>
            </a:r>
            <a:r>
              <a:rPr lang="en-US" altLang="en-MY" sz="2000" dirty="0" smtClean="0">
                <a:sym typeface="+mn-ea"/>
              </a:rPr>
              <a:t>pengekstrakan data </a:t>
            </a:r>
            <a:br>
              <a:rPr lang="en-MY" sz="2000" dirty="0" smtClean="0">
                <a:sym typeface="+mn-ea"/>
              </a:rPr>
            </a:br>
            <a:br>
              <a:rPr lang="en-MY" sz="2000" dirty="0" smtClean="0">
                <a:sym typeface="+mn-ea"/>
              </a:rPr>
            </a:br>
            <a:br>
              <a:rPr lang="en-MY" sz="2000" dirty="0" smtClean="0">
                <a:sym typeface="+mn-ea"/>
              </a:rPr>
            </a:br>
            <a:r>
              <a:rPr lang="en-MY" sz="2000" dirty="0" smtClean="0">
                <a:sym typeface="+mn-ea"/>
              </a:rPr>
              <a:t>Research Question Development Tools (RQDT) atau mnemonics </a:t>
            </a:r>
            <a:r>
              <a:rPr lang="en-US" altLang="en-MY" sz="2000" dirty="0" smtClean="0">
                <a:sym typeface="+mn-ea"/>
              </a:rPr>
              <a:t>(PICO, PICo, PICOM, PICOS, PICOT)</a:t>
            </a:r>
            <a:endParaRPr lang="en-US" altLang="en-MY" sz="2000" dirty="0" smtClean="0">
              <a:sym typeface="+mn-ea"/>
            </a:endParaRPr>
          </a:p>
          <a:p>
            <a:r>
              <a:rPr lang="en-MY" sz="2000" dirty="0" smtClean="0">
                <a:sym typeface="+mn-ea"/>
              </a:rPr>
              <a:t>https://libguides.library.curtin.edu.au/c.php?g=863554&amp;p=6191899</a:t>
            </a:r>
            <a:endParaRPr lang="en-MY" sz="2000" dirty="0" smtClean="0">
              <a:sym typeface="+mn-ea"/>
            </a:endParaRPr>
          </a:p>
          <a:p>
            <a:br>
              <a:rPr lang="en-MY" sz="2000" dirty="0" smtClean="0">
                <a:sym typeface="+mn-ea"/>
              </a:rPr>
            </a:br>
            <a:r>
              <a:rPr lang="en-MY" sz="2000" dirty="0" smtClean="0">
                <a:sym typeface="+mn-ea"/>
              </a:rPr>
              <a:t>PICo</a:t>
            </a:r>
            <a:br>
              <a:rPr lang="en-MY" sz="2000" dirty="0" smtClean="0">
                <a:sym typeface="+mn-ea"/>
              </a:rPr>
            </a:br>
            <a:r>
              <a:rPr lang="en-MY" sz="2000" dirty="0" smtClean="0">
                <a:sym typeface="+mn-ea"/>
              </a:rPr>
              <a:t>P - Population OR problem (Siapa)- Fishermen </a:t>
            </a:r>
            <a:endParaRPr lang="en-MY" sz="2000" dirty="0" smtClean="0">
              <a:sym typeface="+mn-ea"/>
            </a:endParaRPr>
          </a:p>
          <a:p>
            <a:r>
              <a:rPr lang="en-MY" sz="2000" dirty="0" smtClean="0">
                <a:sym typeface="+mn-ea"/>
              </a:rPr>
              <a:t>I - Interest (apa) - Climate change adaptation strategies </a:t>
            </a:r>
            <a:br>
              <a:rPr lang="en-MY" sz="2000" dirty="0" smtClean="0">
                <a:sym typeface="+mn-ea"/>
              </a:rPr>
            </a:br>
            <a:r>
              <a:rPr lang="en-MY" sz="2000" dirty="0" smtClean="0">
                <a:sym typeface="+mn-ea"/>
              </a:rPr>
              <a:t>Co - Context (di mana) - Malaysia </a:t>
            </a:r>
            <a:br>
              <a:rPr lang="en-MY" sz="2000" dirty="0" smtClean="0">
                <a:sym typeface="+mn-ea"/>
              </a:rPr>
            </a:br>
            <a:br>
              <a:rPr lang="en-MY" sz="2000" dirty="0" smtClean="0">
                <a:sym typeface="+mn-ea"/>
              </a:rPr>
            </a:br>
            <a:r>
              <a:rPr lang="en-MY" sz="2000" dirty="0" smtClean="0">
                <a:sym typeface="+mn-ea"/>
              </a:rPr>
              <a:t>What are the climate change adaptation strategies among fishermen in Malaysia? </a:t>
            </a:r>
            <a:br>
              <a:rPr lang="en-MY" dirty="0" smtClean="0">
                <a:sym typeface="+mn-ea"/>
              </a:rPr>
            </a:br>
            <a:endParaRPr lang="en-MY" dirty="0" smtClean="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Rectangle 2"/>
          <p:cNvSpPr/>
          <p:nvPr/>
        </p:nvSpPr>
        <p:spPr>
          <a:xfrm>
            <a:off x="399415" y="318135"/>
            <a:ext cx="11393805" cy="6924040"/>
          </a:xfrm>
          <a:prstGeom prst="rect">
            <a:avLst/>
          </a:prstGeom>
        </p:spPr>
        <p:txBody>
          <a:bodyPr wrap="square">
            <a:spAutoFit/>
          </a:bodyPr>
          <a:lstStyle/>
          <a:p>
            <a:r>
              <a:rPr lang="en-MY" sz="2200" dirty="0" smtClean="0"/>
              <a:t>3- Strategi pencarian sistematik </a:t>
            </a:r>
            <a:endParaRPr lang="en-MY" sz="2200" dirty="0" smtClean="0"/>
          </a:p>
          <a:p>
            <a:endParaRPr lang="en-MY" sz="2200" dirty="0"/>
          </a:p>
          <a:p>
            <a:r>
              <a:rPr lang="en-MY" sz="2200" dirty="0" smtClean="0"/>
              <a:t>3.1- </a:t>
            </a:r>
            <a:r>
              <a:rPr lang="en-MY" sz="2200" dirty="0"/>
              <a:t>Identification </a:t>
            </a:r>
            <a:endParaRPr lang="en-MY" sz="2200" dirty="0"/>
          </a:p>
          <a:p>
            <a:r>
              <a:rPr lang="en-MY" sz="2200" dirty="0"/>
              <a:t>Proses untuk mengenalpasti keywords kajian (boleh dikenalpasti berdasarkan RQ atau RQDT) dan kemudian keywords yang telah dikenalpasti ini harus dipelbagaikan terlebih dahulu (Moher et al., 2009) </a:t>
            </a:r>
            <a:endParaRPr lang="en-MY" sz="2200" dirty="0"/>
          </a:p>
          <a:p>
            <a:endParaRPr lang="en-MY" sz="2200" dirty="0"/>
          </a:p>
          <a:p>
            <a:r>
              <a:rPr lang="en-MY" sz="2200" dirty="0"/>
              <a:t>Proses untuk mempelbagaikan dan memperbanyakkan keywords boleh dilakukan dengan mencari perkataan sama erti (synonym), perkataan yang berkaitan (related terms) dan variasi (variation) kepada keywords yang telah dikenalpasti tadi (Shaffril et al., 2021) </a:t>
            </a:r>
            <a:endParaRPr lang="en-MY" sz="2200" dirty="0"/>
          </a:p>
          <a:p>
            <a:endParaRPr lang="en-MY" sz="2200" dirty="0" smtClean="0"/>
          </a:p>
          <a:p>
            <a:r>
              <a:rPr lang="en-MY" sz="2200" dirty="0" smtClean="0"/>
              <a:t>Perkataan sama erti, perkataan berkaitan dan variasi ini boleh kita cari di beberapa sumber seperti online </a:t>
            </a:r>
            <a:r>
              <a:rPr lang="en-MY" sz="2200" dirty="0"/>
              <a:t>thesaurus, keywords yang digunakan dalam kajian lepas, keywords yang dicadangkan database (cth: Scopus), pendapat pakar (Shaffril et al., 2021) </a:t>
            </a:r>
            <a:endParaRPr lang="en-MY" sz="2200" dirty="0"/>
          </a:p>
          <a:p>
            <a:endParaRPr lang="en-MY" sz="2200" dirty="0" smtClean="0"/>
          </a:p>
          <a:p>
            <a:r>
              <a:rPr lang="en-MY" sz="2200" dirty="0"/>
              <a:t>Selain dari menggunakan keywords yang lebih banyak untuk tujuan pencarian, anda juga seharusnya menggunakan database yang lebih banyak dan menggunakan teknik pencarian yang pelbagai (Cooper et al., 2018). </a:t>
            </a:r>
            <a:endParaRPr lang="en-MY" sz="2200" dirty="0" smtClean="0"/>
          </a:p>
          <a:p>
            <a:endParaRPr lang="en-MY" sz="2200" dirty="0"/>
          </a:p>
          <a:p>
            <a:endParaRPr lang="en-MY" sz="26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Table 2"/>
          <p:cNvGraphicFramePr/>
          <p:nvPr/>
        </p:nvGraphicFramePr>
        <p:xfrm>
          <a:off x="563880" y="609600"/>
          <a:ext cx="11097260" cy="5635625"/>
        </p:xfrm>
        <a:graphic>
          <a:graphicData uri="http://schemas.openxmlformats.org/drawingml/2006/table">
            <a:tbl>
              <a:tblPr firstRow="1" bandRow="1">
                <a:tableStyleId>{5C22544A-7EE6-4342-B048-85BDC9FD1C3A}</a:tableStyleId>
              </a:tblPr>
              <a:tblGrid>
                <a:gridCol w="1847850"/>
                <a:gridCol w="2459990"/>
                <a:gridCol w="4015105"/>
                <a:gridCol w="2774315"/>
              </a:tblGrid>
              <a:tr h="898525">
                <a:tc>
                  <a:txBody>
                    <a:bodyPr/>
                    <a:p>
                      <a:pPr>
                        <a:buNone/>
                      </a:pPr>
                      <a:r>
                        <a:rPr lang="en-MY" altLang="en-US"/>
                        <a:t>Keywords </a:t>
                      </a:r>
                      <a:endParaRPr lang="en-MY" altLang="en-US"/>
                    </a:p>
                  </a:txBody>
                  <a:tcPr/>
                </a:tc>
                <a:tc>
                  <a:txBody>
                    <a:bodyPr/>
                    <a:p>
                      <a:pPr>
                        <a:buNone/>
                      </a:pPr>
                      <a:r>
                        <a:rPr lang="en-MY" altLang="en-US"/>
                        <a:t>Perkataan sama erti </a:t>
                      </a:r>
                      <a:endParaRPr lang="en-MY" altLang="en-US"/>
                    </a:p>
                  </a:txBody>
                  <a:tcPr/>
                </a:tc>
                <a:tc>
                  <a:txBody>
                    <a:bodyPr/>
                    <a:p>
                      <a:pPr>
                        <a:buNone/>
                      </a:pPr>
                      <a:r>
                        <a:rPr lang="en-MY" altLang="en-US"/>
                        <a:t>Perkataan yang berkaitan</a:t>
                      </a:r>
                      <a:endParaRPr lang="en-MY" altLang="en-US"/>
                    </a:p>
                  </a:txBody>
                  <a:tcPr/>
                </a:tc>
                <a:tc>
                  <a:txBody>
                    <a:bodyPr/>
                    <a:p>
                      <a:pPr>
                        <a:buNone/>
                      </a:pPr>
                      <a:r>
                        <a:rPr lang="en-MY" altLang="en-US"/>
                        <a:t>Variasi </a:t>
                      </a:r>
                      <a:endParaRPr lang="en-MY" altLang="en-US"/>
                    </a:p>
                  </a:txBody>
                  <a:tcPr/>
                </a:tc>
              </a:tr>
              <a:tr h="3315970">
                <a:tc>
                  <a:txBody>
                    <a:bodyPr/>
                    <a:p>
                      <a:pPr>
                        <a:buNone/>
                      </a:pPr>
                      <a:r>
                        <a:rPr lang="en-MY" altLang="en-US"/>
                        <a:t>Climate change </a:t>
                      </a:r>
                      <a:endParaRPr lang="en-MY" altLang="en-US"/>
                    </a:p>
                  </a:txBody>
                  <a:tcPr/>
                </a:tc>
                <a:tc>
                  <a:txBody>
                    <a:bodyPr/>
                    <a:p>
                      <a:pPr>
                        <a:buNone/>
                      </a:pPr>
                      <a:endParaRPr lang="en-US"/>
                    </a:p>
                  </a:txBody>
                  <a:tcPr/>
                </a:tc>
                <a:tc>
                  <a:txBody>
                    <a:bodyPr/>
                    <a:p>
                      <a:pPr>
                        <a:buNone/>
                      </a:pPr>
                      <a:r>
                        <a:rPr lang="en-MY" altLang="en-US"/>
                        <a:t>Global warming, extreme weather, climate variability, climate risks, climate extreme, rising temperature, coastal erosion, unstable rain pattern, rising sea level, el-nino, la-nina </a:t>
                      </a:r>
                      <a:endParaRPr lang="en-MY" altLang="en-US"/>
                    </a:p>
                  </a:txBody>
                  <a:tcPr/>
                </a:tc>
                <a:tc>
                  <a:txBody>
                    <a:bodyPr/>
                    <a:p>
                      <a:pPr>
                        <a:buNone/>
                      </a:pPr>
                      <a:r>
                        <a:rPr lang="en-MY" altLang="en-US"/>
                        <a:t>climate changes, extreme weathers, climate risks</a:t>
                      </a:r>
                      <a:endParaRPr lang="en-MY" altLang="en-US"/>
                    </a:p>
                  </a:txBody>
                  <a:tcPr/>
                </a:tc>
              </a:tr>
              <a:tr h="899795">
                <a:tc>
                  <a:txBody>
                    <a:bodyPr/>
                    <a:p>
                      <a:pPr>
                        <a:buNone/>
                      </a:pPr>
                      <a:r>
                        <a:rPr lang="en-MY" altLang="en-US"/>
                        <a:t>Adaptation </a:t>
                      </a:r>
                      <a:endParaRPr lang="en-MY" altLang="en-US"/>
                    </a:p>
                  </a:txBody>
                  <a:tcPr/>
                </a:tc>
                <a:tc>
                  <a:txBody>
                    <a:bodyPr/>
                    <a:p>
                      <a:pPr>
                        <a:buNone/>
                      </a:pPr>
                      <a:r>
                        <a:rPr lang="en-MY" altLang="en-US"/>
                        <a:t>adoption</a:t>
                      </a:r>
                      <a:endParaRPr lang="en-MY" altLang="en-US"/>
                    </a:p>
                  </a:txBody>
                  <a:tcPr/>
                </a:tc>
                <a:tc>
                  <a:txBody>
                    <a:bodyPr/>
                    <a:p>
                      <a:pPr>
                        <a:buNone/>
                      </a:pPr>
                      <a:r>
                        <a:rPr lang="en-MY" altLang="en-US"/>
                        <a:t>response, coping strategies </a:t>
                      </a:r>
                      <a:endParaRPr lang="en-MY" altLang="en-US"/>
                    </a:p>
                  </a:txBody>
                  <a:tcPr/>
                </a:tc>
                <a:tc>
                  <a:txBody>
                    <a:bodyPr/>
                    <a:p>
                      <a:pPr>
                        <a:buNone/>
                      </a:pPr>
                      <a:r>
                        <a:rPr lang="en-MY" altLang="en-US"/>
                        <a:t>adapt, adapts, adapting, adaptive, </a:t>
                      </a:r>
                      <a:endParaRPr lang="en-MY" altLang="en-US"/>
                    </a:p>
                  </a:txBody>
                  <a:tcPr/>
                </a:tc>
              </a:tr>
              <a:tr h="521335">
                <a:tc>
                  <a:txBody>
                    <a:bodyPr/>
                    <a:p>
                      <a:pPr>
                        <a:buNone/>
                      </a:pPr>
                      <a:r>
                        <a:rPr lang="en-MY" altLang="en-US"/>
                        <a:t>fishermen</a:t>
                      </a:r>
                      <a:endParaRPr lang="en-MY" altLang="en-US"/>
                    </a:p>
                  </a:txBody>
                  <a:tcPr/>
                </a:tc>
                <a:tc>
                  <a:txBody>
                    <a:bodyPr/>
                    <a:p>
                      <a:pPr>
                        <a:buNone/>
                      </a:pPr>
                      <a:r>
                        <a:rPr lang="en-MY" altLang="en-US"/>
                        <a:t>fishers, fisherfolks</a:t>
                      </a:r>
                      <a:endParaRPr lang="en-MY" altLang="en-US"/>
                    </a:p>
                  </a:txBody>
                  <a:tcPr/>
                </a:tc>
                <a:tc>
                  <a:txBody>
                    <a:bodyPr/>
                    <a:p>
                      <a:pPr>
                        <a:buNone/>
                      </a:pPr>
                      <a:r>
                        <a:rPr lang="en-MY" altLang="en-US"/>
                        <a:t>fisherwomen </a:t>
                      </a:r>
                      <a:endParaRPr lang="en-MY" altLang="en-US"/>
                    </a:p>
                  </a:txBody>
                  <a:tcPr/>
                </a:tc>
                <a:tc>
                  <a:txBody>
                    <a:bodyPr/>
                    <a:p>
                      <a:pPr>
                        <a:buNone/>
                      </a:pPr>
                      <a:r>
                        <a:rPr lang="en-MY" altLang="en-US"/>
                        <a:t>fisherman </a:t>
                      </a:r>
                      <a:endParaRPr lang="en-MY" altLang="en-US"/>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30555" y="609600"/>
            <a:ext cx="11033125" cy="5673090"/>
          </a:xfrm>
        </p:spPr>
        <p:txBody>
          <a:bodyPr>
            <a:normAutofit/>
          </a:bodyPr>
          <a:p>
            <a:r>
              <a:rPr lang="en-MY" altLang="en-US" sz="2000">
                <a:solidFill>
                  <a:schemeClr val="tx1"/>
                </a:solidFill>
              </a:rPr>
              <a:t>Apa dan berapa database yang boleh digunakan? </a:t>
            </a:r>
            <a:br>
              <a:rPr lang="en-MY" altLang="en-US" sz="2000">
                <a:solidFill>
                  <a:schemeClr val="tx1"/>
                </a:solidFill>
              </a:rPr>
            </a:br>
            <a:br>
              <a:rPr lang="en-MY" altLang="en-US" sz="2000">
                <a:solidFill>
                  <a:schemeClr val="tx1"/>
                </a:solidFill>
              </a:rPr>
            </a:br>
            <a:r>
              <a:rPr lang="en-MY" altLang="en-US" sz="2000">
                <a:solidFill>
                  <a:schemeClr val="tx1"/>
                </a:solidFill>
              </a:rPr>
              <a:t>Syaratnya yang paling utama adalah anda harus menggunakan lebih dari satu database. Menggunakan hanya satu database akan menyebabkan anda akan terdedah kepada retrieval bias (Durach et al. 2017). </a:t>
            </a:r>
            <a:br>
              <a:rPr lang="en-MY" altLang="en-US" sz="2000">
                <a:solidFill>
                  <a:schemeClr val="tx1"/>
                </a:solidFill>
              </a:rPr>
            </a:br>
            <a:br>
              <a:rPr lang="en-MY" altLang="en-US" sz="2000">
                <a:solidFill>
                  <a:schemeClr val="tx1"/>
                </a:solidFill>
              </a:rPr>
            </a:br>
            <a:r>
              <a:rPr lang="en-MY" altLang="en-US" sz="2000">
                <a:solidFill>
                  <a:schemeClr val="tx1"/>
                </a:solidFill>
              </a:rPr>
              <a:t>Saya cadangkan guna sekurang-kurangnya dua database, Xiao dan Watson (2019) kata ‘the more the merrier” manakala Levy dan Ellis (2006) mempraktiskan konsep ‘saturation’ untuk menentukan berapa banyak database yang sepatutnya mereka gunakan. </a:t>
            </a:r>
            <a:br>
              <a:rPr lang="en-MY" altLang="en-US" sz="2000">
                <a:solidFill>
                  <a:schemeClr val="tx1"/>
                </a:solidFill>
              </a:rPr>
            </a:br>
            <a:br>
              <a:rPr lang="en-MY" altLang="en-US" sz="2000">
                <a:solidFill>
                  <a:schemeClr val="tx1"/>
                </a:solidFill>
              </a:rPr>
            </a:br>
            <a:r>
              <a:rPr lang="en-MY" altLang="en-US" sz="2000">
                <a:solidFill>
                  <a:schemeClr val="tx1"/>
                </a:solidFill>
              </a:rPr>
              <a:t>Penggunaan lebih dari satu database akan membolehkan setiap database ini ‘to compliment each other weaknesses’ - tidak ada satu pun database yang perfect (Xiao and Watson, 2019; Younger et al., 2010). </a:t>
            </a:r>
            <a:br>
              <a:rPr lang="en-MY" altLang="en-US" sz="2000">
                <a:solidFill>
                  <a:schemeClr val="tx1"/>
                </a:solidFill>
              </a:rPr>
            </a:br>
            <a:br>
              <a:rPr lang="en-MY" altLang="en-US" sz="2000">
                <a:solidFill>
                  <a:schemeClr val="tx1"/>
                </a:solidFill>
              </a:rPr>
            </a:br>
            <a:r>
              <a:rPr lang="en-MY" altLang="en-US" sz="2000">
                <a:solidFill>
                  <a:schemeClr val="tx1"/>
                </a:solidFill>
              </a:rPr>
              <a:t>Wajib guna Scopus dan Web of Science? </a:t>
            </a:r>
            <a:br>
              <a:rPr lang="en-MY" altLang="en-US" sz="2000">
                <a:solidFill>
                  <a:schemeClr val="tx1"/>
                </a:solidFill>
              </a:rPr>
            </a:br>
            <a:br>
              <a:rPr lang="en-MY" altLang="en-US" sz="2000">
                <a:solidFill>
                  <a:schemeClr val="tx1"/>
                </a:solidFill>
              </a:rPr>
            </a:br>
            <a:r>
              <a:rPr lang="en-MY" altLang="en-US" sz="2000">
                <a:solidFill>
                  <a:schemeClr val="tx1"/>
                </a:solidFill>
              </a:rPr>
              <a:t>Tak boleh guna Google Scholar? </a:t>
            </a:r>
            <a:br>
              <a:rPr lang="en-MY" altLang="en-US" sz="2000">
                <a:solidFill>
                  <a:schemeClr val="tx1"/>
                </a:solidFill>
              </a:rPr>
            </a:br>
            <a:br>
              <a:rPr lang="en-MY" altLang="en-US" sz="2000">
                <a:solidFill>
                  <a:schemeClr val="tx1"/>
                </a:solidFill>
              </a:rPr>
            </a:br>
            <a:r>
              <a:rPr lang="en-MY" altLang="en-US" sz="2000">
                <a:solidFill>
                  <a:schemeClr val="tx1"/>
                </a:solidFill>
              </a:rPr>
              <a:t>Boleh ke nak guna Mendeley? </a:t>
            </a:r>
            <a:br>
              <a:rPr lang="en-MY" altLang="en-US" sz="2000">
                <a:solidFill>
                  <a:schemeClr val="tx1"/>
                </a:solidFill>
              </a:rPr>
            </a:br>
            <a:br>
              <a:rPr lang="en-MY" altLang="en-US" sz="2000">
                <a:solidFill>
                  <a:schemeClr val="tx1"/>
                </a:solidFill>
              </a:rPr>
            </a:br>
            <a:endParaRPr lang="en-MY" altLang="en-US" sz="200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41705" y="2710180"/>
            <a:ext cx="10057130" cy="892810"/>
          </a:xfrm>
        </p:spPr>
        <p:txBody>
          <a:bodyPr>
            <a:normAutofit fontScale="90000"/>
          </a:bodyPr>
          <a:p>
            <a:r>
              <a:rPr lang="en-MY" altLang="en-US" sz="2445">
                <a:solidFill>
                  <a:schemeClr val="tx1"/>
                </a:solidFill>
              </a:rPr>
              <a:t>Teknik pencarian artikel/bahan</a:t>
            </a:r>
            <a:br>
              <a:rPr lang="en-MY" altLang="en-US" sz="2445">
                <a:solidFill>
                  <a:schemeClr val="tx1"/>
                </a:solidFill>
              </a:rPr>
            </a:br>
            <a:br>
              <a:rPr lang="en-MY" altLang="en-US" sz="2445">
                <a:solidFill>
                  <a:schemeClr val="tx1"/>
                </a:solidFill>
              </a:rPr>
            </a:br>
            <a:r>
              <a:rPr lang="en-MY" altLang="en-US" sz="2445">
                <a:solidFill>
                  <a:schemeClr val="tx1"/>
                </a:solidFill>
              </a:rPr>
              <a:t>Mencari artikel secara manual - handpicking, handsearching, snowballing, email corresponding author </a:t>
            </a:r>
            <a:br>
              <a:rPr lang="en-MY" altLang="en-US" sz="2445">
                <a:solidFill>
                  <a:schemeClr val="tx1"/>
                </a:solidFill>
              </a:rPr>
            </a:br>
            <a:br>
              <a:rPr lang="en-MY" altLang="en-US" sz="2445">
                <a:solidFill>
                  <a:schemeClr val="tx1"/>
                </a:solidFill>
              </a:rPr>
            </a:br>
            <a:r>
              <a:rPr lang="en-MY" altLang="en-US" sz="2445">
                <a:solidFill>
                  <a:schemeClr val="tx1"/>
                </a:solidFill>
              </a:rPr>
              <a:t>Advance searching- pembentukan search string - penggunaan field code, phrase searching, truncation, wild card, boolean operator</a:t>
            </a:r>
            <a:br>
              <a:rPr lang="en-MY" altLang="en-US" sz="1890">
                <a:solidFill>
                  <a:schemeClr val="tx1"/>
                </a:solidFill>
              </a:rPr>
            </a:br>
            <a:r>
              <a:rPr lang="en-MY" altLang="en-US" sz="2220">
                <a:solidFill>
                  <a:schemeClr val="tx1"/>
                </a:solidFill>
              </a:rPr>
              <a:t> </a:t>
            </a:r>
            <a:br>
              <a:rPr lang="en-MY" altLang="en-US" sz="2220">
                <a:solidFill>
                  <a:schemeClr val="tx1"/>
                </a:solidFill>
              </a:rPr>
            </a:br>
            <a:br>
              <a:rPr lang="en-MY" altLang="en-US" sz="2220">
                <a:solidFill>
                  <a:schemeClr val="tx1"/>
                </a:solidFill>
              </a:rPr>
            </a:br>
            <a:endParaRPr lang="en-MY" altLang="en-US" sz="222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idx="1"/>
          </p:nvPr>
        </p:nvGraphicFramePr>
        <p:xfrm>
          <a:off x="325120" y="289560"/>
          <a:ext cx="11541760" cy="5938520"/>
        </p:xfrm>
        <a:graphic>
          <a:graphicData uri="http://schemas.openxmlformats.org/drawingml/2006/table">
            <a:tbl>
              <a:tblPr firstRow="1" bandRow="1">
                <a:tableStyleId>{5940675A-B579-460E-94D1-54222C63F5DA}</a:tableStyleId>
              </a:tblPr>
              <a:tblGrid>
                <a:gridCol w="2898140"/>
                <a:gridCol w="3150235"/>
                <a:gridCol w="5493385"/>
              </a:tblGrid>
              <a:tr h="214630">
                <a:tc>
                  <a:txBody>
                    <a:bodyPr/>
                    <a:p>
                      <a:pPr indent="0">
                        <a:buNone/>
                      </a:pPr>
                      <a:r>
                        <a:rPr lang="en-US" sz="1450" b="0">
                          <a:latin typeface="Times New Roman" panose="02020603050405020304" charset="0"/>
                          <a:cs typeface="Times New Roman" panose="02020603050405020304" charset="0"/>
                        </a:rPr>
                        <a:t>Functions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Symbols/Coding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Purpose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8625">
                <a:tc>
                  <a:txBody>
                    <a:bodyPr/>
                    <a:p>
                      <a:pPr indent="0">
                        <a:buNone/>
                      </a:pPr>
                      <a:r>
                        <a:rPr lang="en-US" sz="1450" b="0">
                          <a:latin typeface="Times New Roman" panose="02020603050405020304" charset="0"/>
                          <a:cs typeface="Times New Roman" panose="02020603050405020304" charset="0"/>
                        </a:rPr>
                        <a:t>Field code</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To search part of documents, more than 60 field codes available in Scopus. Four of them are mentioned below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9260">
                <a:tc>
                  <a:txBody>
                    <a:bodyPr/>
                    <a:p>
                      <a:pPr indent="0">
                        <a:buNone/>
                      </a:pPr>
                      <a:r>
                        <a:rPr lang="en-US" sz="1450" b="0">
                          <a:latin typeface="Times New Roman" panose="02020603050405020304" charset="0"/>
                          <a:cs typeface="Times New Roman" panose="02020603050405020304" charset="0"/>
                        </a:rPr>
                        <a:t>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TITLE</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To search the keywords or developed search/query string only at the title of the article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9260">
                <a:tc>
                  <a:txBody>
                    <a:bodyPr/>
                    <a:p>
                      <a:pPr indent="0">
                        <a:buNone/>
                      </a:pPr>
                      <a:r>
                        <a:rPr lang="en-US" sz="1450" b="0">
                          <a:latin typeface="Times New Roman" panose="02020603050405020304" charset="0"/>
                          <a:cs typeface="Times New Roman" panose="02020603050405020304" charset="0"/>
                        </a:rPr>
                        <a:t>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TITLE-ABS</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To search the keywords or developed search/query string only at the title and abstract of the article</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8625">
                <a:tc>
                  <a:txBody>
                    <a:bodyPr/>
                    <a:p>
                      <a:pPr indent="0">
                        <a:buNone/>
                      </a:pPr>
                      <a:r>
                        <a:rPr lang="en-US" sz="1450" b="0">
                          <a:latin typeface="Times New Roman" panose="02020603050405020304" charset="0"/>
                          <a:cs typeface="Times New Roman" panose="02020603050405020304" charset="0"/>
                        </a:rPr>
                        <a:t>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TITLE-ABS-KEY</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To search the keywords or developed search/query string only at the title, abstract and keywords of the article</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9260">
                <a:tc>
                  <a:txBody>
                    <a:bodyPr/>
                    <a:p>
                      <a:pPr indent="0">
                        <a:buNone/>
                      </a:pPr>
                      <a:r>
                        <a:rPr lang="en-US" sz="1450" b="0">
                          <a:latin typeface="Times New Roman" panose="02020603050405020304" charset="0"/>
                          <a:cs typeface="Times New Roman" panose="02020603050405020304" charset="0"/>
                        </a:rPr>
                        <a:t>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ALL</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To search the keywords or developed search/query string only throughout the article</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4630">
                <a:tc>
                  <a:txBody>
                    <a:bodyPr/>
                    <a:p>
                      <a:pPr indent="0">
                        <a:buNone/>
                      </a:pPr>
                      <a:r>
                        <a:rPr lang="en-US" sz="1450" b="0">
                          <a:latin typeface="Times New Roman" panose="02020603050405020304" charset="0"/>
                          <a:cs typeface="Times New Roman" panose="02020603050405020304" charset="0"/>
                        </a:rPr>
                        <a:t>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9260">
                <a:tc>
                  <a:txBody>
                    <a:bodyPr/>
                    <a:p>
                      <a:pPr indent="0">
                        <a:buNone/>
                      </a:pPr>
                      <a:r>
                        <a:rPr lang="en-US" sz="1450" b="0">
                          <a:latin typeface="Times New Roman" panose="02020603050405020304" charset="0"/>
                          <a:cs typeface="Times New Roman" panose="02020603050405020304" charset="0"/>
                        </a:rPr>
                        <a:t>Phrase searching</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To search for exact matches on words within a phrase search (with double quotes)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995">
                <a:tc>
                  <a:txBody>
                    <a:bodyPr/>
                    <a:p>
                      <a:pPr indent="0">
                        <a:buNone/>
                      </a:pPr>
                      <a:r>
                        <a:rPr lang="en-US" sz="1450" b="0">
                          <a:latin typeface="Times New Roman" panose="02020603050405020304" charset="0"/>
                          <a:cs typeface="Times New Roman" panose="02020603050405020304" charset="0"/>
                        </a:rPr>
                        <a:t>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3890">
                <a:tc>
                  <a:txBody>
                    <a:bodyPr/>
                    <a:p>
                      <a:pPr indent="0">
                        <a:buNone/>
                      </a:pPr>
                      <a:r>
                        <a:rPr lang="en-US" sz="1450" b="0">
                          <a:latin typeface="Times New Roman" panose="02020603050405020304" charset="0"/>
                          <a:cs typeface="Times New Roman" panose="02020603050405020304" charset="0"/>
                        </a:rPr>
                        <a:t>Truncation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Frequently used truncation symbols include the asterisk (*), a question mark (?) or a dollar sign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Truncation is a searching technique used in databases in which placing a symbol at the end of the words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4630">
                <a:tc>
                  <a:txBody>
                    <a:bodyPr/>
                    <a:p>
                      <a:pPr indent="0">
                        <a:buNone/>
                      </a:pPr>
                      <a:r>
                        <a:rPr lang="en-US" sz="1450" b="0">
                          <a:latin typeface="Times New Roman" panose="02020603050405020304" charset="0"/>
                          <a:cs typeface="Times New Roman" panose="02020603050405020304" charset="0"/>
                        </a:rPr>
                        <a:t>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92150">
                <a:tc>
                  <a:txBody>
                    <a:bodyPr/>
                    <a:p>
                      <a:pPr indent="0">
                        <a:buNone/>
                      </a:pPr>
                      <a:r>
                        <a:rPr lang="en-US" sz="1450" b="0">
                          <a:latin typeface="Times New Roman" panose="02020603050405020304" charset="0"/>
                          <a:cs typeface="Times New Roman" panose="02020603050405020304" charset="0"/>
                        </a:rPr>
                        <a:t>Wild card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Frequently used wildcard symbols include the question mark (?), the pound/hatch symbol (#) or the asterisk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Wildcards are symbols placed between words   Find variation of spelling (singular/ plural) Find variation of language spelling (American/ British)</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4630">
                <a:tc>
                  <a:txBody>
                    <a:bodyPr/>
                    <a:p>
                      <a:pPr indent="0">
                        <a:buNone/>
                      </a:pPr>
                      <a:r>
                        <a:rPr lang="en-US" sz="1450" b="0">
                          <a:latin typeface="Times New Roman" panose="02020603050405020304" charset="0"/>
                          <a:cs typeface="Times New Roman" panose="02020603050405020304" charset="0"/>
                        </a:rPr>
                        <a:t>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9260">
                <a:tc>
                  <a:txBody>
                    <a:bodyPr/>
                    <a:p>
                      <a:pPr indent="0">
                        <a:buNone/>
                      </a:pPr>
                      <a:r>
                        <a:rPr lang="en-US" sz="1450" b="0">
                          <a:latin typeface="Times New Roman" panose="02020603050405020304" charset="0"/>
                          <a:cs typeface="Times New Roman" panose="02020603050405020304" charset="0"/>
                        </a:rPr>
                        <a:t>Boolean operator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OR</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To include one or more of the terms (such as synonyms, related terms and variation)</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1785">
                <a:tc>
                  <a:txBody>
                    <a:bodyPr/>
                    <a:p>
                      <a:pPr indent="0">
                        <a:buNone/>
                      </a:pPr>
                      <a:r>
                        <a:rPr lang="en-US" sz="1450" b="0">
                          <a:latin typeface="Times New Roman" panose="02020603050405020304" charset="0"/>
                          <a:cs typeface="Times New Roman" panose="02020603050405020304" charset="0"/>
                        </a:rPr>
                        <a:t>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AND</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To add terms and the terms may be far apart or to specify the search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4630">
                <a:tc>
                  <a:txBody>
                    <a:bodyPr/>
                    <a:p>
                      <a:pPr indent="0">
                        <a:buNone/>
                      </a:pPr>
                      <a:r>
                        <a:rPr lang="en-US" sz="1450" b="0">
                          <a:latin typeface="Times New Roman" panose="02020603050405020304" charset="0"/>
                          <a:cs typeface="Times New Roman" panose="02020603050405020304" charset="0"/>
                        </a:rPr>
                        <a:t>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AND NOT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50" b="0">
                          <a:latin typeface="Times New Roman" panose="02020603050405020304" charset="0"/>
                          <a:cs typeface="Times New Roman" panose="02020603050405020304" charset="0"/>
                        </a:rPr>
                        <a:t>To exclude specific terms </a:t>
                      </a:r>
                      <a:endParaRPr lang="en-US" sz="145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MY" altLang="en-US"/>
              <a:t>Contoh search string yang dibentuk</a:t>
            </a:r>
            <a:endParaRPr lang="en-MY" altLang="en-US"/>
          </a:p>
        </p:txBody>
      </p:sp>
      <p:pic>
        <p:nvPicPr>
          <p:cNvPr id="4" name="Content Placeholder 3"/>
          <p:cNvPicPr>
            <a:picLocks noChangeAspect="1"/>
          </p:cNvPicPr>
          <p:nvPr>
            <p:ph idx="1"/>
          </p:nvPr>
        </p:nvPicPr>
        <p:blipFill>
          <a:blip r:embed="rId1"/>
          <a:stretch>
            <a:fillRect/>
          </a:stretch>
        </p:blipFill>
        <p:spPr>
          <a:xfrm>
            <a:off x="226060" y="1856105"/>
            <a:ext cx="11736070" cy="36639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735" y="708660"/>
            <a:ext cx="11105515" cy="5693410"/>
          </a:xfrm>
        </p:spPr>
        <p:txBody>
          <a:bodyPr>
            <a:normAutofit fontScale="70000"/>
          </a:bodyPr>
          <a:lstStyle/>
          <a:p>
            <a:pPr marL="45720" indent="0">
              <a:buNone/>
            </a:pPr>
            <a:r>
              <a:rPr lang="en-MY" dirty="0" smtClean="0">
                <a:solidFill>
                  <a:schemeClr val="tx1"/>
                </a:solidFill>
              </a:rPr>
              <a:t>3.2 </a:t>
            </a:r>
            <a:r>
              <a:rPr lang="en-MY" sz="2600" dirty="0" smtClean="0">
                <a:solidFill>
                  <a:schemeClr val="tx1"/>
                </a:solidFill>
              </a:rPr>
              <a:t>Screening</a:t>
            </a:r>
            <a:endParaRPr lang="en-MY" sz="2600" dirty="0" smtClean="0">
              <a:solidFill>
                <a:schemeClr val="tx1"/>
              </a:solidFill>
            </a:endParaRPr>
          </a:p>
          <a:p>
            <a:pPr marL="45720" indent="0">
              <a:buNone/>
            </a:pPr>
            <a:r>
              <a:rPr lang="en-MY" sz="2600" dirty="0" smtClean="0">
                <a:solidFill>
                  <a:schemeClr val="tx1"/>
                </a:solidFill>
              </a:rPr>
              <a:t>Proses kedua dalam strategi pencarian sistematik. Ia adalah satu proses di mana kita menentukan beberapa kriteria bagi memilih artikel yang ingin kita review (Shaffril et al., 2020; Moher et al., 2009) </a:t>
            </a:r>
            <a:endParaRPr lang="en-MY" sz="2600" dirty="0" smtClean="0">
              <a:solidFill>
                <a:schemeClr val="tx1"/>
              </a:solidFill>
            </a:endParaRPr>
          </a:p>
          <a:p>
            <a:pPr marL="45720" indent="0">
              <a:buNone/>
            </a:pPr>
            <a:endParaRPr lang="en-MY" sz="2600" dirty="0" smtClean="0">
              <a:solidFill>
                <a:schemeClr val="tx1"/>
              </a:solidFill>
            </a:endParaRPr>
          </a:p>
          <a:p>
            <a:pPr marL="45720" indent="0">
              <a:buNone/>
            </a:pPr>
            <a:r>
              <a:rPr lang="en-MY" sz="2600" dirty="0" smtClean="0">
                <a:solidFill>
                  <a:schemeClr val="tx1"/>
                </a:solidFill>
              </a:rPr>
              <a:t>Antara kriteria yang dicadangkan </a:t>
            </a:r>
            <a:endParaRPr lang="en-MY" sz="2600" dirty="0" smtClean="0">
              <a:solidFill>
                <a:schemeClr val="tx1"/>
              </a:solidFill>
            </a:endParaRPr>
          </a:p>
          <a:p>
            <a:pPr marL="45720" indent="0">
              <a:buNone/>
            </a:pPr>
            <a:r>
              <a:rPr lang="en-MY" sz="2600" dirty="0" smtClean="0">
                <a:solidFill>
                  <a:schemeClr val="tx1"/>
                </a:solidFill>
              </a:rPr>
              <a:t>Okoli (2015) dan Johnson dan Hennessy (2019) menekankan kepada tidak ada kriteria yang ‘fit’  untuk semua bidang. Kriteria yang digunakan SLR dalam bidang A mungkin tidak sesuai digunakan untuk bidang B. </a:t>
            </a:r>
            <a:endParaRPr lang="en-MY" sz="2600" dirty="0" smtClean="0">
              <a:solidFill>
                <a:schemeClr val="tx1"/>
              </a:solidFill>
            </a:endParaRPr>
          </a:p>
          <a:p>
            <a:pPr marL="45720" indent="0">
              <a:buNone/>
            </a:pPr>
            <a:endParaRPr lang="en-MY" sz="2600" dirty="0" smtClean="0">
              <a:solidFill>
                <a:schemeClr val="tx1"/>
              </a:solidFill>
            </a:endParaRPr>
          </a:p>
          <a:p>
            <a:pPr marL="45720" indent="0">
              <a:buNone/>
            </a:pPr>
            <a:r>
              <a:rPr lang="en-MY" sz="2600" dirty="0" smtClean="0">
                <a:solidFill>
                  <a:schemeClr val="tx1"/>
                </a:solidFill>
              </a:rPr>
              <a:t>Apa pun kriteria yang hendak digunakan, asalkan kriteria itu boleh diberikan justifikasi mengapa ia dipilih, kriteria tersebut boleh digunakan (Okoli 2015; Johnson and Hennesy, 2019). </a:t>
            </a:r>
            <a:endParaRPr lang="en-MY" sz="2600" dirty="0" smtClean="0">
              <a:solidFill>
                <a:schemeClr val="tx1"/>
              </a:solidFill>
            </a:endParaRPr>
          </a:p>
          <a:p>
            <a:pPr marL="45720" indent="0">
              <a:buNone/>
            </a:pPr>
            <a:endParaRPr lang="en-MY" sz="2600" dirty="0" smtClean="0">
              <a:solidFill>
                <a:schemeClr val="tx1"/>
              </a:solidFill>
            </a:endParaRPr>
          </a:p>
          <a:p>
            <a:pPr marL="45720" indent="0">
              <a:buNone/>
            </a:pPr>
            <a:r>
              <a:rPr lang="en-MY" sz="2600" dirty="0" smtClean="0">
                <a:solidFill>
                  <a:schemeClr val="tx1"/>
                </a:solidFill>
              </a:rPr>
              <a:t>Kriteria cadangan (tidak wajib, hanya cadangan) </a:t>
            </a:r>
            <a:endParaRPr lang="en-MY" sz="2600" dirty="0" smtClean="0">
              <a:solidFill>
                <a:schemeClr val="tx1"/>
              </a:solidFill>
            </a:endParaRPr>
          </a:p>
          <a:p>
            <a:pPr marL="45720" indent="0">
              <a:buNone/>
            </a:pPr>
            <a:r>
              <a:rPr lang="en-MY" sz="2600" dirty="0" smtClean="0">
                <a:solidFill>
                  <a:schemeClr val="tx1"/>
                </a:solidFill>
              </a:rPr>
              <a:t>Tahun penerbitan,  jenis penerbitan, bahasa, negara, rekabentuk kajian, kaedah persampelan, respon</a:t>
            </a:r>
            <a:r>
              <a:rPr lang="en-US" altLang="en-MY" sz="2600" dirty="0" smtClean="0">
                <a:solidFill>
                  <a:schemeClr val="tx1"/>
                </a:solidFill>
              </a:rPr>
              <a:t>d</a:t>
            </a:r>
            <a:r>
              <a:rPr lang="en-MY" sz="2600" dirty="0" smtClean="0">
                <a:solidFill>
                  <a:schemeClr val="tx1"/>
                </a:solidFill>
              </a:rPr>
              <a:t>en/informan (Shaffril et al., 2020; Linares-Espinos et al., 2018) </a:t>
            </a:r>
            <a:endParaRPr lang="en-MY" sz="2600" dirty="0" smtClean="0">
              <a:solidFill>
                <a:schemeClr val="tx1"/>
              </a:solidFill>
            </a:endParaRPr>
          </a:p>
          <a:p>
            <a:pPr marL="45720" indent="0">
              <a:buNone/>
            </a:pPr>
            <a:endParaRPr lang="en-US" sz="2600" dirty="0" smtClean="0">
              <a:solidFill>
                <a:schemeClr val="tx1"/>
              </a:solidFill>
            </a:endParaRPr>
          </a:p>
          <a:p>
            <a:pPr marL="45720" indent="0">
              <a:buNone/>
            </a:pPr>
            <a:endParaRPr lang="en-MY" sz="2600" dirty="0" smtClean="0">
              <a:solidFill>
                <a:schemeClr val="tx1"/>
              </a:solidFill>
            </a:endParaRPr>
          </a:p>
          <a:p>
            <a:pPr marL="45720" indent="0">
              <a:buNone/>
            </a:pPr>
            <a:endParaRPr lang="en-MY" sz="2600" dirty="0" smtClean="0">
              <a:solidFill>
                <a:schemeClr val="tx1"/>
              </a:solidFill>
            </a:endParaRPr>
          </a:p>
          <a:p>
            <a:pPr marL="45720" indent="0">
              <a:buNone/>
            </a:pPr>
            <a:endParaRPr lang="en-MY" sz="2600" dirty="0">
              <a:solidFill>
                <a:schemeClr val="tx1"/>
              </a:solidFill>
            </a:endParaRPr>
          </a:p>
          <a:p>
            <a:pPr marL="45720" indent="0">
              <a:buNone/>
            </a:pPr>
            <a:endParaRPr lang="en-MY"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err="1" smtClean="0">
                <a:solidFill>
                  <a:schemeClr val="tx1"/>
                </a:solidFill>
              </a:rPr>
              <a:t>Apa</a:t>
            </a:r>
            <a:r>
              <a:rPr lang="en-US" sz="4800" dirty="0" smtClean="0">
                <a:solidFill>
                  <a:schemeClr val="tx1"/>
                </a:solidFill>
              </a:rPr>
              <a:t> </a:t>
            </a:r>
            <a:r>
              <a:rPr lang="en-US" sz="4800" dirty="0" err="1" smtClean="0">
                <a:solidFill>
                  <a:schemeClr val="tx1"/>
                </a:solidFill>
              </a:rPr>
              <a:t>itu</a:t>
            </a:r>
            <a:r>
              <a:rPr lang="en-US" sz="4800" dirty="0" smtClean="0">
                <a:solidFill>
                  <a:schemeClr val="tx1"/>
                </a:solidFill>
              </a:rPr>
              <a:t> systematic literature review (SLR)? </a:t>
            </a:r>
            <a:br>
              <a:rPr lang="en-MY" sz="4800" dirty="0" smtClean="0"/>
            </a:br>
            <a:endParaRPr lang="en-MY" sz="4800" dirty="0"/>
          </a:p>
        </p:txBody>
      </p:sp>
      <p:sp>
        <p:nvSpPr>
          <p:cNvPr id="3" name="Content Placeholder 2"/>
          <p:cNvSpPr>
            <a:spLocks noGrp="1"/>
          </p:cNvSpPr>
          <p:nvPr>
            <p:ph idx="1"/>
          </p:nvPr>
        </p:nvSpPr>
        <p:spPr>
          <a:xfrm>
            <a:off x="1143000" y="2091690"/>
            <a:ext cx="9872871" cy="4038600"/>
          </a:xfrm>
        </p:spPr>
        <p:txBody>
          <a:bodyPr>
            <a:normAutofit lnSpcReduction="20000"/>
          </a:bodyPr>
          <a:lstStyle/>
          <a:p>
            <a:pPr marL="0" indent="0" algn="just">
              <a:buNone/>
            </a:pPr>
            <a:r>
              <a:rPr lang="en-MY" sz="3600" dirty="0" smtClean="0">
                <a:solidFill>
                  <a:schemeClr val="tx1"/>
                </a:solidFill>
              </a:rPr>
              <a:t>A systematic literature review aims to comprehensively locate and synthesize related research, using organized, transparent, and replicable procedures at each step in the process (Higgins et al., 2011)  </a:t>
            </a:r>
            <a:endParaRPr lang="en-MY" sz="3600" dirty="0" smtClean="0">
              <a:solidFill>
                <a:schemeClr val="tx1"/>
              </a:solidFill>
            </a:endParaRPr>
          </a:p>
          <a:p>
            <a:pPr marL="0" indent="0" algn="just">
              <a:buNone/>
            </a:pPr>
            <a:endParaRPr lang="en-MY" sz="3600" dirty="0" smtClean="0">
              <a:solidFill>
                <a:schemeClr val="tx1"/>
              </a:solidFill>
            </a:endParaRPr>
          </a:p>
          <a:p>
            <a:pPr marL="0" indent="0" algn="just">
              <a:buNone/>
            </a:pPr>
            <a:r>
              <a:rPr lang="en-US" altLang="en-MY" sz="3600" dirty="0" smtClean="0">
                <a:solidFill>
                  <a:schemeClr val="tx1"/>
                </a:solidFill>
              </a:rPr>
              <a:t>Beza utama SLR dan LR biasa/artikel konseptual adalah SLR mempunyai bahagian metodologi </a:t>
            </a:r>
            <a:endParaRPr lang="en-MY" sz="3600" dirty="0" smtClean="0">
              <a:solidFill>
                <a:schemeClr val="tx1"/>
              </a:solidFill>
            </a:endParaRPr>
          </a:p>
          <a:p>
            <a:pPr marL="0" indent="0">
              <a:buNone/>
            </a:pPr>
            <a:endParaRPr lang="en-MY"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143000" y="701040"/>
            <a:ext cx="9872980" cy="5394960"/>
          </a:xfrm>
        </p:spPr>
        <p:txBody>
          <a:bodyPr/>
          <a:p>
            <a:pPr marL="45720" indent="0">
              <a:buNone/>
            </a:pPr>
            <a:r>
              <a:rPr lang="en-MY" altLang="en-US">
                <a:solidFill>
                  <a:schemeClr val="tx1"/>
                </a:solidFill>
              </a:rPr>
              <a:t>3.3 Eligibility </a:t>
            </a:r>
            <a:endParaRPr lang="en-MY" altLang="en-US">
              <a:solidFill>
                <a:schemeClr val="tx1"/>
              </a:solidFill>
            </a:endParaRPr>
          </a:p>
          <a:p>
            <a:pPr marL="45720" indent="0">
              <a:buNone/>
            </a:pPr>
            <a:endParaRPr lang="en-MY" altLang="en-US">
              <a:solidFill>
                <a:schemeClr val="tx1"/>
              </a:solidFill>
            </a:endParaRPr>
          </a:p>
          <a:p>
            <a:pPr marL="45720" indent="0" algn="just">
              <a:buNone/>
            </a:pPr>
            <a:r>
              <a:rPr lang="en-MY" altLang="en-US">
                <a:solidFill>
                  <a:schemeClr val="tx1"/>
                </a:solidFill>
              </a:rPr>
              <a:t>Proses ketiga dalam strategi pencarian sistematik </a:t>
            </a:r>
            <a:endParaRPr lang="en-MY" altLang="en-US">
              <a:solidFill>
                <a:schemeClr val="tx1"/>
              </a:solidFill>
            </a:endParaRPr>
          </a:p>
          <a:p>
            <a:pPr marL="45720" indent="0" algn="just">
              <a:buNone/>
            </a:pPr>
            <a:r>
              <a:rPr lang="en-MY" altLang="en-US">
                <a:solidFill>
                  <a:schemeClr val="tx1"/>
                </a:solidFill>
              </a:rPr>
              <a:t>Ia seumpama proses screening kedua di mana dalam proses ini kita akan baca bahagian tajuk artikel dan abstrak untuk menentukan sama ada artikel/bahan yang dipilih berkaitan atau tidak dengan SLR yang ingin kita bentuk (Shaffril et al., 2020; Moher et al., 2009). </a:t>
            </a:r>
            <a:endParaRPr lang="en-MY" altLang="en-US">
              <a:solidFill>
                <a:schemeClr val="tx1"/>
              </a:solidFill>
            </a:endParaRPr>
          </a:p>
          <a:p>
            <a:pPr marL="45720" indent="0">
              <a:buNone/>
            </a:pPr>
            <a:endParaRPr lang="en-MY" altLang="en-US">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MY" altLang="en-US" b="1">
                <a:solidFill>
                  <a:schemeClr val="tx1"/>
                </a:solidFill>
              </a:rPr>
              <a:t>Penilaian kualiti artikel </a:t>
            </a:r>
            <a:endParaRPr lang="en-MY" altLang="en-US" b="1">
              <a:solidFill>
                <a:schemeClr val="tx1"/>
              </a:solidFill>
            </a:endParaRPr>
          </a:p>
        </p:txBody>
      </p:sp>
      <p:sp>
        <p:nvSpPr>
          <p:cNvPr id="3" name="Content Placeholder 2"/>
          <p:cNvSpPr>
            <a:spLocks noGrp="1"/>
          </p:cNvSpPr>
          <p:nvPr>
            <p:ph idx="1"/>
          </p:nvPr>
        </p:nvSpPr>
        <p:spPr/>
        <p:txBody>
          <a:bodyPr/>
          <a:p>
            <a:pPr marL="45720" indent="0">
              <a:buNone/>
            </a:pPr>
            <a:r>
              <a:rPr lang="en-US">
                <a:solidFill>
                  <a:schemeClr val="tx1"/>
                </a:solidFill>
              </a:rPr>
              <a:t>SLR menekankan kepada kualiti dan bukannya kuantiti </a:t>
            </a:r>
            <a:endParaRPr lang="en-US">
              <a:solidFill>
                <a:schemeClr val="tx1"/>
              </a:solidFill>
            </a:endParaRPr>
          </a:p>
          <a:p>
            <a:pPr marL="45720" indent="0">
              <a:buNone/>
            </a:pPr>
            <a:endParaRPr lang="en-US">
              <a:solidFill>
                <a:schemeClr val="tx1"/>
              </a:solidFill>
            </a:endParaRPr>
          </a:p>
          <a:p>
            <a:pPr marL="45720" indent="0">
              <a:buNone/>
            </a:pPr>
            <a:r>
              <a:rPr lang="en-US">
                <a:solidFill>
                  <a:schemeClr val="tx1"/>
                </a:solidFill>
              </a:rPr>
              <a:t>Kesemua artikel yang telah dipilih (setelah melalui proses identification, screening dan eligibility) harus dinilai kualitinya terlebih dahulu </a:t>
            </a:r>
            <a:endParaRPr lang="en-US">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MY" altLang="en-US"/>
              <a:t>Siapa nak nilai kualiti artikel/bahan yang saya pilih?</a:t>
            </a:r>
            <a:endParaRPr lang="en-MY" altLang="en-US"/>
          </a:p>
        </p:txBody>
      </p:sp>
      <p:sp>
        <p:nvSpPr>
          <p:cNvPr id="3" name="Content Placeholder 2"/>
          <p:cNvSpPr>
            <a:spLocks noGrp="1"/>
          </p:cNvSpPr>
          <p:nvPr>
            <p:ph idx="1"/>
          </p:nvPr>
        </p:nvSpPr>
        <p:spPr>
          <a:xfrm>
            <a:off x="1143000" y="2057400"/>
            <a:ext cx="10650220" cy="4303395"/>
          </a:xfrm>
        </p:spPr>
        <p:txBody>
          <a:bodyPr/>
          <a:p>
            <a:pPr marL="45720" indent="0">
              <a:buNone/>
            </a:pPr>
            <a:r>
              <a:rPr lang="en-MY" altLang="en-US">
                <a:solidFill>
                  <a:schemeClr val="tx1"/>
                </a:solidFill>
              </a:rPr>
              <a:t>Pakar dalam bidang/metodologi/SLR boleh nilai artikel/bahan yang dipilih - kena pilih lebih dari seorang  (Charrois, 2015)</a:t>
            </a:r>
            <a:endParaRPr lang="en-MY" altLang="en-US">
              <a:solidFill>
                <a:schemeClr val="tx1"/>
              </a:solidFill>
            </a:endParaRPr>
          </a:p>
          <a:p>
            <a:pPr marL="45720" indent="0">
              <a:buNone/>
            </a:pPr>
            <a:r>
              <a:rPr lang="en-MY" altLang="en-US">
                <a:solidFill>
                  <a:schemeClr val="tx1"/>
                </a:solidFill>
              </a:rPr>
              <a:t>ATAU</a:t>
            </a:r>
            <a:endParaRPr lang="en-MY" altLang="en-US">
              <a:solidFill>
                <a:schemeClr val="tx1"/>
              </a:solidFill>
            </a:endParaRPr>
          </a:p>
          <a:p>
            <a:pPr marL="45720" indent="0">
              <a:buNone/>
            </a:pPr>
            <a:r>
              <a:rPr lang="en-MY" altLang="en-US">
                <a:solidFill>
                  <a:schemeClr val="tx1"/>
                </a:solidFill>
              </a:rPr>
              <a:t>Penulis dan penulis bersama boleh menilai artikel/bahan yang dipilih - penilaian perlu dilakukan oleh dua orang atau lebih, ( Charrois, 2015) </a:t>
            </a:r>
            <a:endParaRPr lang="en-MY" altLang="en-US">
              <a:solidFill>
                <a:schemeClr val="tx1"/>
              </a:solidFill>
            </a:endParaRPr>
          </a:p>
          <a:p>
            <a:pPr marL="45720" indent="0">
              <a:buNone/>
            </a:pPr>
            <a:endParaRPr lang="en-MY" altLang="en-US">
              <a:solidFill>
                <a:schemeClr val="tx1"/>
              </a:solidFill>
            </a:endParaRPr>
          </a:p>
          <a:p>
            <a:pPr marL="45720" indent="0">
              <a:buNone/>
            </a:pPr>
            <a:r>
              <a:rPr lang="en-MY" altLang="en-US">
                <a:solidFill>
                  <a:schemeClr val="tx1"/>
                </a:solidFill>
              </a:rPr>
              <a:t>Penilaian harus berdasarkan konsep </a:t>
            </a:r>
            <a:r>
              <a:rPr lang="en-MY" altLang="en-US" i="1">
                <a:solidFill>
                  <a:schemeClr val="tx1"/>
                </a:solidFill>
              </a:rPr>
              <a:t>mutual agreement</a:t>
            </a:r>
            <a:r>
              <a:rPr lang="en-MY" altLang="en-US">
                <a:solidFill>
                  <a:schemeClr val="tx1"/>
                </a:solidFill>
              </a:rPr>
              <a:t>. Sekiranya penilai tidak bersetuju dengan beberapa penilaian, mereka akan berbincang untuk mendapatkan </a:t>
            </a:r>
            <a:r>
              <a:rPr lang="en-MY" altLang="en-US" i="1">
                <a:solidFill>
                  <a:schemeClr val="tx1"/>
                </a:solidFill>
              </a:rPr>
              <a:t>mutual agreement</a:t>
            </a:r>
            <a:r>
              <a:rPr lang="en-MY" altLang="en-US">
                <a:solidFill>
                  <a:schemeClr val="tx1"/>
                </a:solidFill>
              </a:rPr>
              <a:t>, kalau proses ini juga gagal, mereka akan mendapatkan </a:t>
            </a:r>
            <a:r>
              <a:rPr lang="en-MY" altLang="en-US" i="1">
                <a:solidFill>
                  <a:schemeClr val="tx1"/>
                </a:solidFill>
              </a:rPr>
              <a:t>second opinion</a:t>
            </a:r>
            <a:r>
              <a:rPr lang="en-MY" altLang="en-US">
                <a:solidFill>
                  <a:schemeClr val="tx1"/>
                </a:solidFill>
              </a:rPr>
              <a:t> (Krauss et al., 2020). </a:t>
            </a:r>
            <a:endParaRPr lang="en-MY" altLang="en-US">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MY" altLang="en-US"/>
              <a:t>Macam mana nak nilai kualiti artikel yang dipilih? </a:t>
            </a:r>
            <a:endParaRPr lang="en-MY" altLang="en-US"/>
          </a:p>
        </p:txBody>
      </p:sp>
      <p:sp>
        <p:nvSpPr>
          <p:cNvPr id="3" name="Content Placeholder 2"/>
          <p:cNvSpPr>
            <a:spLocks noGrp="1"/>
          </p:cNvSpPr>
          <p:nvPr>
            <p:ph idx="1"/>
          </p:nvPr>
        </p:nvSpPr>
        <p:spPr/>
        <p:txBody>
          <a:bodyPr/>
          <a:p>
            <a:pPr marL="45720" indent="0">
              <a:buNone/>
            </a:pPr>
            <a:r>
              <a:rPr lang="en-MY" altLang="en-US">
                <a:solidFill>
                  <a:schemeClr val="tx1"/>
                </a:solidFill>
              </a:rPr>
              <a:t>Menggunakan assessment tools</a:t>
            </a:r>
            <a:r>
              <a:rPr lang="en-US" altLang="en-MY">
                <a:solidFill>
                  <a:schemeClr val="tx1"/>
                </a:solidFill>
              </a:rPr>
              <a:t>, scales</a:t>
            </a:r>
            <a:r>
              <a:rPr lang="en-MY" altLang="en-US">
                <a:solidFill>
                  <a:schemeClr val="tx1"/>
                </a:solidFill>
              </a:rPr>
              <a:t> and checklist</a:t>
            </a:r>
            <a:r>
              <a:rPr lang="en-MY" altLang="en-US"/>
              <a:t>  </a:t>
            </a:r>
            <a:endParaRPr lang="en-MY"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 indent="0">
              <a:buNone/>
            </a:pPr>
            <a:endParaRPr lang="en-MY" dirty="0"/>
          </a:p>
        </p:txBody>
      </p:sp>
      <p:pic>
        <p:nvPicPr>
          <p:cNvPr id="102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13154" t="16747" r="33416" b="5369"/>
          <a:stretch>
            <a:fillRect/>
          </a:stretch>
        </p:blipFill>
        <p:spPr bwMode="auto">
          <a:xfrm>
            <a:off x="492125" y="609600"/>
            <a:ext cx="9777730" cy="569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8199" t="18430" r="30172" b="6250"/>
          <a:stretch>
            <a:fillRect/>
          </a:stretch>
        </p:blipFill>
        <p:spPr bwMode="auto">
          <a:xfrm>
            <a:off x="843915" y="609600"/>
            <a:ext cx="9911715" cy="55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59723" y="6307015"/>
            <a:ext cx="8229600" cy="445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Seehra</a:t>
            </a:r>
            <a:r>
              <a:rPr lang="en-US" sz="1200" dirty="0" smtClean="0"/>
              <a:t>, J., </a:t>
            </a:r>
            <a:r>
              <a:rPr lang="en-US" sz="1200" dirty="0" err="1" smtClean="0"/>
              <a:t>Pandis</a:t>
            </a:r>
            <a:r>
              <a:rPr lang="en-US" sz="1200" dirty="0" smtClean="0"/>
              <a:t>, N., </a:t>
            </a:r>
            <a:r>
              <a:rPr lang="en-US" sz="1200" dirty="0" err="1" smtClean="0"/>
              <a:t>Koletsi</a:t>
            </a:r>
            <a:r>
              <a:rPr lang="en-US" sz="1200" dirty="0" smtClean="0"/>
              <a:t>, D., &amp; Fleming, P.S. (2016). Use </a:t>
            </a:r>
            <a:r>
              <a:rPr lang="en-US" sz="1200" dirty="0"/>
              <a:t>of quality assessment tools in systematic reviews was varied</a:t>
            </a:r>
            <a:endParaRPr lang="en-US" sz="1200" dirty="0"/>
          </a:p>
          <a:p>
            <a:pPr algn="ctr"/>
            <a:r>
              <a:rPr lang="en-US" sz="1200" dirty="0"/>
              <a:t>and </a:t>
            </a:r>
            <a:r>
              <a:rPr lang="en-US" sz="1200" dirty="0" smtClean="0"/>
              <a:t>inconsistent. Journal of Clinical </a:t>
            </a:r>
            <a:r>
              <a:rPr lang="en-US" sz="1200" dirty="0" err="1" smtClean="0"/>
              <a:t>Epedemiology</a:t>
            </a:r>
            <a:r>
              <a:rPr lang="en-US" sz="1200" dirty="0" smtClean="0"/>
              <a:t>, 69, 179-184. </a:t>
            </a:r>
            <a:endParaRPr lang="en-MY"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rcRect l="22438" t="13083" r="24714" b="9478"/>
          <a:stretch>
            <a:fillRect/>
          </a:stretch>
        </p:blipFill>
        <p:spPr>
          <a:xfrm>
            <a:off x="299085" y="160020"/>
            <a:ext cx="8815070" cy="6367145"/>
          </a:xfrm>
          <a:prstGeom prst="rect">
            <a:avLst/>
          </a:prstGeom>
        </p:spPr>
      </p:pic>
      <p:sp>
        <p:nvSpPr>
          <p:cNvPr id="3" name="Rounded Rectangle 2"/>
          <p:cNvSpPr/>
          <p:nvPr/>
        </p:nvSpPr>
        <p:spPr>
          <a:xfrm>
            <a:off x="9177655" y="393700"/>
            <a:ext cx="2734945" cy="573659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bodyPr>
          <a:p>
            <a:pPr algn="ctr"/>
            <a:endParaRPr lang="en-MY" altLang="en-US">
              <a:solidFill>
                <a:schemeClr val="tx1"/>
              </a:solidFill>
              <a:effectLst>
                <a:outerShdw blurRad="38100" dist="19050" dir="2700000" algn="tl" rotWithShape="0">
                  <a:schemeClr val="dk1">
                    <a:alpha val="40000"/>
                  </a:schemeClr>
                </a:outerShdw>
              </a:effectLst>
              <a:sym typeface="+mn-ea"/>
            </a:endParaRPr>
          </a:p>
          <a:p>
            <a:pPr algn="ctr"/>
            <a:endParaRPr lang="en-MY" altLang="en-US">
              <a:solidFill>
                <a:schemeClr val="tx1"/>
              </a:solidFill>
              <a:effectLst>
                <a:outerShdw blurRad="38100" dist="19050" dir="2700000" algn="tl" rotWithShape="0">
                  <a:schemeClr val="dk1">
                    <a:alpha val="40000"/>
                  </a:schemeClr>
                </a:outerShdw>
              </a:effectLst>
              <a:sym typeface="+mn-ea"/>
            </a:endParaRPr>
          </a:p>
          <a:p>
            <a:pPr algn="ctr"/>
            <a:r>
              <a:rPr lang="en-MY" altLang="en-US">
                <a:solidFill>
                  <a:schemeClr val="tx1"/>
                </a:solidFill>
                <a:effectLst>
                  <a:outerShdw blurRad="38100" dist="19050" dir="2700000" algn="tl" rotWithShape="0">
                    <a:schemeClr val="dk1">
                      <a:alpha val="40000"/>
                    </a:schemeClr>
                  </a:outerShdw>
                </a:effectLst>
                <a:sym typeface="+mn-ea"/>
              </a:rPr>
              <a:t>Quality assessment tools, scales and checklist f</a:t>
            </a:r>
            <a:r>
              <a:rPr lang="en-MY" altLang="en-US">
                <a:solidFill>
                  <a:schemeClr val="tx1"/>
                </a:solidFill>
                <a:effectLst>
                  <a:outerShdw blurRad="38100" dist="19050" dir="2700000" algn="tl" rotWithShape="0">
                    <a:schemeClr val="dk1">
                      <a:alpha val="40000"/>
                    </a:schemeClr>
                  </a:outerShdw>
                </a:effectLst>
              </a:rPr>
              <a:t>or assessing quality of quantitative studies (cross sectional survey) </a:t>
            </a:r>
            <a:endParaRPr lang="en-MY" altLang="en-US">
              <a:solidFill>
                <a:schemeClr val="tx1"/>
              </a:solidFill>
              <a:effectLst>
                <a:outerShdw blurRad="38100" dist="19050" dir="2700000" algn="tl" rotWithShape="0">
                  <a:schemeClr val="dk1">
                    <a:alpha val="40000"/>
                  </a:schemeClr>
                </a:outerShdw>
              </a:effectLst>
            </a:endParaRPr>
          </a:p>
          <a:p>
            <a:pPr algn="ctr"/>
            <a:endParaRPr lang="en-MY" altLang="en-US">
              <a:solidFill>
                <a:schemeClr val="tx1"/>
              </a:solidFill>
              <a:effectLst>
                <a:outerShdw blurRad="38100" dist="19050" dir="2700000" algn="tl" rotWithShape="0">
                  <a:schemeClr val="dk1">
                    <a:alpha val="40000"/>
                  </a:schemeClr>
                </a:outerShdw>
              </a:effectLst>
            </a:endParaRPr>
          </a:p>
          <a:p>
            <a:pPr algn="ctr"/>
            <a:r>
              <a:rPr lang="en-MY" altLang="en-US">
                <a:solidFill>
                  <a:schemeClr val="tx1"/>
                </a:solidFill>
                <a:effectLst>
                  <a:outerShdw blurRad="38100" dist="19050" dir="2700000" algn="tl" rotWithShape="0">
                    <a:schemeClr val="dk1">
                      <a:alpha val="40000"/>
                    </a:schemeClr>
                  </a:outerShdw>
                </a:effectLst>
              </a:rPr>
              <a:t>Downes, M.J., Brennan, M.L., Williams, H.C., &amp; Dean, R.S. (2016). Development of a critical appraisal tool</a:t>
            </a:r>
            <a:endParaRPr lang="en-MY" altLang="en-US">
              <a:solidFill>
                <a:schemeClr val="tx1"/>
              </a:solidFill>
              <a:effectLst>
                <a:outerShdw blurRad="38100" dist="19050" dir="2700000" algn="tl" rotWithShape="0">
                  <a:schemeClr val="dk1">
                    <a:alpha val="40000"/>
                  </a:schemeClr>
                </a:outerShdw>
              </a:effectLst>
            </a:endParaRPr>
          </a:p>
          <a:p>
            <a:pPr algn="ctr"/>
            <a:r>
              <a:rPr lang="en-MY" altLang="en-US">
                <a:solidFill>
                  <a:schemeClr val="tx1"/>
                </a:solidFill>
                <a:effectLst>
                  <a:outerShdw blurRad="38100" dist="19050" dir="2700000" algn="tl" rotWithShape="0">
                    <a:schemeClr val="dk1">
                      <a:alpha val="40000"/>
                    </a:schemeClr>
                  </a:outerShdw>
                </a:effectLst>
              </a:rPr>
              <a:t>to assess the quality of cross-sectional</a:t>
            </a:r>
            <a:endParaRPr lang="en-MY" altLang="en-US">
              <a:solidFill>
                <a:schemeClr val="tx1"/>
              </a:solidFill>
              <a:effectLst>
                <a:outerShdw blurRad="38100" dist="19050" dir="2700000" algn="tl" rotWithShape="0">
                  <a:schemeClr val="dk1">
                    <a:alpha val="40000"/>
                  </a:schemeClr>
                </a:outerShdw>
              </a:effectLst>
            </a:endParaRPr>
          </a:p>
          <a:p>
            <a:pPr algn="ctr"/>
            <a:r>
              <a:rPr lang="en-MY" altLang="en-US">
                <a:solidFill>
                  <a:schemeClr val="tx1"/>
                </a:solidFill>
                <a:effectLst>
                  <a:outerShdw blurRad="38100" dist="19050" dir="2700000" algn="tl" rotWithShape="0">
                    <a:schemeClr val="dk1">
                      <a:alpha val="40000"/>
                    </a:schemeClr>
                  </a:outerShdw>
                </a:effectLst>
              </a:rPr>
              <a:t>studies (AXIS). BMJ</a:t>
            </a:r>
            <a:endParaRPr lang="en-MY" altLang="en-US">
              <a:solidFill>
                <a:schemeClr val="tx1"/>
              </a:solidFill>
              <a:effectLst>
                <a:outerShdw blurRad="38100" dist="19050" dir="2700000" algn="tl" rotWithShape="0">
                  <a:schemeClr val="dk1">
                    <a:alpha val="40000"/>
                  </a:schemeClr>
                </a:outerShdw>
              </a:effectLst>
            </a:endParaRPr>
          </a:p>
          <a:p>
            <a:pPr algn="ctr"/>
            <a:r>
              <a:rPr lang="en-MY" altLang="en-US">
                <a:solidFill>
                  <a:schemeClr val="tx1"/>
                </a:solidFill>
                <a:effectLst>
                  <a:outerShdw blurRad="38100" dist="19050" dir="2700000" algn="tl" rotWithShape="0">
                    <a:schemeClr val="dk1">
                      <a:alpha val="40000"/>
                    </a:schemeClr>
                  </a:outerShdw>
                </a:effectLst>
              </a:rPr>
              <a:t>Open. 6:e011458.</a:t>
            </a:r>
            <a:endParaRPr lang="en-MY" altLang="en-US">
              <a:solidFill>
                <a:schemeClr val="tx1"/>
              </a:solidFill>
              <a:effectLst>
                <a:outerShdw blurRad="38100" dist="19050" dir="2700000" algn="tl" rotWithShape="0">
                  <a:schemeClr val="dk1">
                    <a:alpha val="40000"/>
                  </a:schemeClr>
                </a:outerShdw>
              </a:effectLst>
            </a:endParaRPr>
          </a:p>
          <a:p>
            <a:pPr algn="ctr"/>
            <a:r>
              <a:rPr lang="en-MY" altLang="en-US">
                <a:solidFill>
                  <a:schemeClr val="tx1"/>
                </a:solidFill>
                <a:effectLst>
                  <a:outerShdw blurRad="38100" dist="19050" dir="2700000" algn="tl" rotWithShape="0">
                    <a:schemeClr val="dk1">
                      <a:alpha val="40000"/>
                    </a:schemeClr>
                  </a:outerShdw>
                </a:effectLst>
              </a:rPr>
              <a:t>doi:10.1136/bmjopen-2016-</a:t>
            </a:r>
            <a:endParaRPr lang="en-MY" altLang="en-US">
              <a:solidFill>
                <a:schemeClr val="tx1"/>
              </a:solidFill>
              <a:effectLst>
                <a:outerShdw blurRad="38100" dist="19050" dir="2700000" algn="tl" rotWithShape="0">
                  <a:schemeClr val="dk1">
                    <a:alpha val="40000"/>
                  </a:schemeClr>
                </a:outerShdw>
              </a:effectLst>
            </a:endParaRPr>
          </a:p>
          <a:p>
            <a:pPr algn="ctr"/>
            <a:r>
              <a:rPr lang="en-MY" altLang="en-US">
                <a:solidFill>
                  <a:schemeClr val="tx1"/>
                </a:solidFill>
                <a:effectLst>
                  <a:outerShdw blurRad="38100" dist="19050" dir="2700000" algn="tl" rotWithShape="0">
                    <a:schemeClr val="dk1">
                      <a:alpha val="40000"/>
                    </a:schemeClr>
                  </a:outerShdw>
                </a:effectLst>
              </a:rPr>
              <a:t>011458</a:t>
            </a:r>
            <a:endParaRPr lang="en-MY" altLang="en-US">
              <a:solidFill>
                <a:schemeClr val="tx1"/>
              </a:solidFill>
              <a:effectLst>
                <a:outerShdw blurRad="38100" dist="19050" dir="2700000" algn="tl" rotWithShape="0">
                  <a:schemeClr val="dk1">
                    <a:alpha val="40000"/>
                  </a:schemeClr>
                </a:outerShdw>
              </a:effectLst>
            </a:endParaRPr>
          </a:p>
          <a:p>
            <a:pPr algn="ctr"/>
            <a:endParaRPr lang="en-MY" altLang="en-US">
              <a:solidFill>
                <a:schemeClr val="tx1"/>
              </a:solidFill>
              <a:effectLst>
                <a:outerShdw blurRad="38100" dist="19050" dir="2700000" algn="tl" rotWithShape="0">
                  <a:schemeClr val="dk1">
                    <a:alpha val="40000"/>
                  </a:schemeClr>
                </a:outerShdw>
              </a:effectLst>
            </a:endParaRPr>
          </a:p>
          <a:p>
            <a:pPr algn="ctr"/>
            <a:endParaRPr lang="en-MY" altLang="en-US">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rcRect l="6047" t="10750" r="7359" b="7639"/>
          <a:stretch>
            <a:fillRect/>
          </a:stretch>
        </p:blipFill>
        <p:spPr>
          <a:xfrm>
            <a:off x="181610" y="224155"/>
            <a:ext cx="9157335" cy="6409055"/>
          </a:xfrm>
          <a:prstGeom prst="rect">
            <a:avLst/>
          </a:prstGeom>
        </p:spPr>
      </p:pic>
      <p:sp>
        <p:nvSpPr>
          <p:cNvPr id="3" name="Rounded Rectangle 2"/>
          <p:cNvSpPr/>
          <p:nvPr/>
        </p:nvSpPr>
        <p:spPr>
          <a:xfrm>
            <a:off x="9488805" y="352425"/>
            <a:ext cx="2402205" cy="615315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bodyPr>
          <a:p>
            <a:pPr algn="ctr"/>
            <a:endParaRPr lang="en-MY" altLang="en-US" sz="1600">
              <a:solidFill>
                <a:schemeClr val="tx1"/>
              </a:solidFill>
              <a:effectLst>
                <a:outerShdw blurRad="38100" dist="19050" dir="2700000" algn="tl" rotWithShape="0">
                  <a:schemeClr val="dk1">
                    <a:alpha val="40000"/>
                  </a:schemeClr>
                </a:outerShdw>
              </a:effectLst>
              <a:sym typeface="+mn-ea"/>
            </a:endParaRPr>
          </a:p>
          <a:p>
            <a:pPr algn="ctr"/>
            <a:endParaRPr lang="en-MY" altLang="en-US" sz="1600">
              <a:solidFill>
                <a:schemeClr val="tx1"/>
              </a:solidFill>
              <a:effectLst>
                <a:outerShdw blurRad="38100" dist="19050" dir="2700000" algn="tl" rotWithShape="0">
                  <a:schemeClr val="dk1">
                    <a:alpha val="40000"/>
                  </a:schemeClr>
                </a:outerShdw>
              </a:effectLst>
              <a:sym typeface="+mn-ea"/>
            </a:endParaRPr>
          </a:p>
          <a:p>
            <a:pPr algn="ctr"/>
            <a:r>
              <a:rPr lang="en-MY" altLang="en-US" sz="1500">
                <a:solidFill>
                  <a:schemeClr val="tx1"/>
                </a:solidFill>
                <a:effectLst>
                  <a:outerShdw blurRad="38100" dist="19050" dir="2700000" algn="tl" rotWithShape="0">
                    <a:schemeClr val="dk1">
                      <a:alpha val="40000"/>
                    </a:schemeClr>
                  </a:outerShdw>
                </a:effectLst>
                <a:sym typeface="+mn-ea"/>
              </a:rPr>
              <a:t>Quality assessment tools, scales and checklist for assessing quality of </a:t>
            </a:r>
            <a:r>
              <a:rPr lang="en-MY" altLang="en-US" sz="1500">
                <a:solidFill>
                  <a:schemeClr val="tx1"/>
                </a:solidFill>
                <a:effectLst>
                  <a:outerShdw blurRad="38100" dist="19050" dir="2700000" algn="tl" rotWithShape="0">
                    <a:schemeClr val="dk1">
                      <a:alpha val="40000"/>
                    </a:schemeClr>
                  </a:outerShdw>
                </a:effectLst>
              </a:rPr>
              <a:t> diverse research designs in a review </a:t>
            </a:r>
            <a:endParaRPr lang="en-MY" altLang="en-US" sz="1500">
              <a:solidFill>
                <a:schemeClr val="tx1"/>
              </a:solidFill>
              <a:effectLst>
                <a:outerShdw blurRad="38100" dist="19050" dir="2700000" algn="tl" rotWithShape="0">
                  <a:schemeClr val="dk1">
                    <a:alpha val="40000"/>
                  </a:schemeClr>
                </a:outerShdw>
              </a:effectLst>
            </a:endParaRPr>
          </a:p>
          <a:p>
            <a:pPr algn="ctr"/>
            <a:endParaRPr lang="en-MY" altLang="en-US" sz="1500">
              <a:solidFill>
                <a:schemeClr val="tx1"/>
              </a:solidFill>
              <a:effectLst>
                <a:outerShdw blurRad="38100" dist="19050" dir="2700000" algn="tl" rotWithShape="0">
                  <a:schemeClr val="dk1">
                    <a:alpha val="40000"/>
                  </a:schemeClr>
                </a:outerShdw>
              </a:effectLst>
            </a:endParaRPr>
          </a:p>
          <a:p>
            <a:pPr algn="ctr"/>
            <a:r>
              <a:rPr lang="en-MY" altLang="en-US" sz="1500">
                <a:solidFill>
                  <a:schemeClr val="tx1"/>
                </a:solidFill>
                <a:effectLst>
                  <a:outerShdw blurRad="38100" dist="19050" dir="2700000" algn="tl" rotWithShape="0">
                    <a:schemeClr val="dk1">
                      <a:alpha val="40000"/>
                    </a:schemeClr>
                  </a:outerShdw>
                </a:effectLst>
              </a:rPr>
              <a:t>Hong, Q.N., Pluye, P., Fàbregues, S., Bartlett, G., Boardman, F., Cargo, M., Dagenais, P., Gagnon,</a:t>
            </a:r>
            <a:endParaRPr lang="en-MY" altLang="en-US" sz="1500">
              <a:solidFill>
                <a:schemeClr val="tx1"/>
              </a:solidFill>
              <a:effectLst>
                <a:outerShdw blurRad="38100" dist="19050" dir="2700000" algn="tl" rotWithShape="0">
                  <a:schemeClr val="dk1">
                    <a:alpha val="40000"/>
                  </a:schemeClr>
                </a:outerShdw>
              </a:effectLst>
            </a:endParaRPr>
          </a:p>
          <a:p>
            <a:pPr algn="ctr"/>
            <a:r>
              <a:rPr lang="en-MY" altLang="en-US" sz="1500">
                <a:solidFill>
                  <a:schemeClr val="tx1"/>
                </a:solidFill>
                <a:effectLst>
                  <a:outerShdw blurRad="38100" dist="19050" dir="2700000" algn="tl" rotWithShape="0">
                    <a:schemeClr val="dk1">
                      <a:alpha val="40000"/>
                    </a:schemeClr>
                  </a:outerShdw>
                </a:effectLst>
              </a:rPr>
              <a:t>M-P., Griffiths, F., Nicolau, B., O’Cathain, A., Rousseau, M-C., &amp; Vedel, I. (2018). Mixed Methods</a:t>
            </a:r>
            <a:endParaRPr lang="en-MY" altLang="en-US" sz="1500">
              <a:solidFill>
                <a:schemeClr val="tx1"/>
              </a:solidFill>
              <a:effectLst>
                <a:outerShdw blurRad="38100" dist="19050" dir="2700000" algn="tl" rotWithShape="0">
                  <a:schemeClr val="dk1">
                    <a:alpha val="40000"/>
                  </a:schemeClr>
                </a:outerShdw>
              </a:effectLst>
            </a:endParaRPr>
          </a:p>
          <a:p>
            <a:pPr algn="ctr"/>
            <a:r>
              <a:rPr lang="en-MY" altLang="en-US" sz="1500">
                <a:solidFill>
                  <a:schemeClr val="tx1"/>
                </a:solidFill>
                <a:effectLst>
                  <a:outerShdw blurRad="38100" dist="19050" dir="2700000" algn="tl" rotWithShape="0">
                    <a:schemeClr val="dk1">
                      <a:alpha val="40000"/>
                    </a:schemeClr>
                  </a:outerShdw>
                </a:effectLst>
              </a:rPr>
              <a:t>Appraisal Tool (MMAT), version 2018. Registration of Copyright (#1148552), Canadian</a:t>
            </a:r>
            <a:endParaRPr lang="en-MY" altLang="en-US" sz="1500">
              <a:solidFill>
                <a:schemeClr val="tx1"/>
              </a:solidFill>
              <a:effectLst>
                <a:outerShdw blurRad="38100" dist="19050" dir="2700000" algn="tl" rotWithShape="0">
                  <a:schemeClr val="dk1">
                    <a:alpha val="40000"/>
                  </a:schemeClr>
                </a:outerShdw>
              </a:effectLst>
            </a:endParaRPr>
          </a:p>
          <a:p>
            <a:pPr algn="ctr"/>
            <a:r>
              <a:rPr lang="en-MY" altLang="en-US" sz="1500">
                <a:solidFill>
                  <a:schemeClr val="tx1"/>
                </a:solidFill>
                <a:effectLst>
                  <a:outerShdw blurRad="38100" dist="19050" dir="2700000" algn="tl" rotWithShape="0">
                    <a:schemeClr val="dk1">
                      <a:alpha val="40000"/>
                    </a:schemeClr>
                  </a:outerShdw>
                </a:effectLst>
              </a:rPr>
              <a:t>Intellectual Property Office, Industry Canada. </a:t>
            </a:r>
            <a:endParaRPr lang="en-MY" altLang="en-US" sz="1500">
              <a:solidFill>
                <a:schemeClr val="tx1"/>
              </a:solidFill>
              <a:effectLst>
                <a:outerShdw blurRad="38100" dist="19050" dir="2700000" algn="tl" rotWithShape="0">
                  <a:schemeClr val="dk1">
                    <a:alpha val="40000"/>
                  </a:schemeClr>
                </a:outerShdw>
              </a:effectLst>
            </a:endParaRPr>
          </a:p>
          <a:p>
            <a:pPr algn="ctr"/>
            <a:endParaRPr lang="en-MY" altLang="en-US" sz="1600">
              <a:solidFill>
                <a:schemeClr val="tx1"/>
              </a:solidFill>
              <a:effectLst>
                <a:outerShdw blurRad="38100" dist="19050" dir="2700000" algn="tl" rotWithShape="0">
                  <a:schemeClr val="dk1">
                    <a:alpha val="40000"/>
                  </a:schemeClr>
                </a:outerShdw>
              </a:effectLst>
            </a:endParaRPr>
          </a:p>
          <a:p>
            <a:pPr algn="ctr"/>
            <a:endParaRPr lang="en-MY" altLang="en-US" sz="160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948055" y="6003290"/>
            <a:ext cx="10296525" cy="368300"/>
          </a:xfrm>
          <a:prstGeom prst="rect">
            <a:avLst/>
          </a:prstGeom>
          <a:noFill/>
        </p:spPr>
        <p:txBody>
          <a:bodyPr wrap="square" rtlCol="0" anchor="t">
            <a:spAutoFit/>
          </a:bodyPr>
          <a:p>
            <a:r>
              <a:rPr lang="en-US"/>
              <a:t>https://casp-uk.net/wp-content/uploads/2018/01/CASP-Qualitative-Checklist-2018.pdf</a:t>
            </a:r>
            <a:endParaRPr lang="en-US"/>
          </a:p>
        </p:txBody>
      </p:sp>
      <p:sp>
        <p:nvSpPr>
          <p:cNvPr id="3" name="Text Box 2"/>
          <p:cNvSpPr txBox="1"/>
          <p:nvPr/>
        </p:nvSpPr>
        <p:spPr>
          <a:xfrm>
            <a:off x="659765" y="445770"/>
            <a:ext cx="10178415" cy="368300"/>
          </a:xfrm>
          <a:prstGeom prst="rect">
            <a:avLst/>
          </a:prstGeom>
          <a:noFill/>
        </p:spPr>
        <p:txBody>
          <a:bodyPr wrap="square" rtlCol="0" anchor="t">
            <a:spAutoFit/>
          </a:bodyPr>
          <a:p>
            <a:r>
              <a:rPr lang="en-US"/>
              <a:t>Critical Appraisal Skills Programme (CASP) </a:t>
            </a:r>
            <a:r>
              <a:rPr lang="en-MY" altLang="en-US"/>
              <a:t>- for assessing quality of qualitative studies </a:t>
            </a:r>
            <a:endParaRPr lang="en-MY" altLang="en-US"/>
          </a:p>
        </p:txBody>
      </p:sp>
      <p:pic>
        <p:nvPicPr>
          <p:cNvPr id="4" name="Picture 3"/>
          <p:cNvPicPr>
            <a:picLocks noChangeAspect="1"/>
          </p:cNvPicPr>
          <p:nvPr/>
        </p:nvPicPr>
        <p:blipFill>
          <a:blip r:embed="rId1"/>
          <a:srcRect l="20245" t="19944" r="22875" b="6231"/>
          <a:stretch>
            <a:fillRect/>
          </a:stretch>
        </p:blipFill>
        <p:spPr>
          <a:xfrm>
            <a:off x="3975100" y="814070"/>
            <a:ext cx="6934835" cy="506285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76605" y="344805"/>
            <a:ext cx="9875520" cy="859790"/>
          </a:xfrm>
        </p:spPr>
        <p:txBody>
          <a:bodyPr>
            <a:normAutofit fontScale="90000"/>
          </a:bodyPr>
          <a:p>
            <a:r>
              <a:rPr lang="en-MY" altLang="en-US"/>
              <a:t>Bagaimana menentukan tahap kualiti artikel?</a:t>
            </a:r>
            <a:endParaRPr lang="en-MY" altLang="en-US"/>
          </a:p>
        </p:txBody>
      </p:sp>
      <p:sp>
        <p:nvSpPr>
          <p:cNvPr id="3" name="Content Placeholder 2"/>
          <p:cNvSpPr>
            <a:spLocks noGrp="1"/>
          </p:cNvSpPr>
          <p:nvPr>
            <p:ph idx="1"/>
          </p:nvPr>
        </p:nvSpPr>
        <p:spPr>
          <a:xfrm>
            <a:off x="647065" y="1204595"/>
            <a:ext cx="11080115" cy="5337810"/>
          </a:xfrm>
        </p:spPr>
        <p:txBody>
          <a:bodyPr>
            <a:normAutofit fontScale="70000"/>
          </a:bodyPr>
          <a:p>
            <a:pPr marL="45720" indent="0">
              <a:buNone/>
            </a:pPr>
            <a:r>
              <a:rPr lang="en-MY" altLang="en-US">
                <a:solidFill>
                  <a:schemeClr val="tx1"/>
                </a:solidFill>
              </a:rPr>
              <a:t>Kaedah paling mudah, sekiranya bilangan Yes melebihi No/do not know/comment, artikel itu kita anggap berkualiti (Boleh rujuk Jadual 4 dalam Shaffril et al., 2021). </a:t>
            </a:r>
            <a:endParaRPr lang="en-MY" altLang="en-US">
              <a:solidFill>
                <a:schemeClr val="tx1"/>
              </a:solidFill>
            </a:endParaRPr>
          </a:p>
          <a:p>
            <a:pPr marL="45720" indent="0">
              <a:buNone/>
            </a:pPr>
            <a:endParaRPr lang="en-MY" altLang="en-US">
              <a:solidFill>
                <a:schemeClr val="tx1"/>
              </a:solidFill>
            </a:endParaRPr>
          </a:p>
          <a:p>
            <a:pPr marL="45720" indent="0">
              <a:buNone/>
            </a:pPr>
            <a:r>
              <a:rPr lang="en-MY" altLang="en-US">
                <a:solidFill>
                  <a:schemeClr val="tx1"/>
                </a:solidFill>
              </a:rPr>
              <a:t>Atau anda boleh menggunakan kaedah yang menggunakan analisis statistik seperti Cohen Kappa atau Fleiss Kappa</a:t>
            </a:r>
            <a:endParaRPr lang="en-MY" altLang="en-US">
              <a:solidFill>
                <a:schemeClr val="tx1"/>
              </a:solidFill>
            </a:endParaRPr>
          </a:p>
          <a:p>
            <a:pPr marL="45720" indent="0">
              <a:buNone/>
            </a:pPr>
            <a:endParaRPr lang="en-MY" altLang="en-US">
              <a:solidFill>
                <a:schemeClr val="tx1"/>
              </a:solidFill>
            </a:endParaRPr>
          </a:p>
          <a:p>
            <a:pPr marL="45720" indent="0">
              <a:buNone/>
            </a:pPr>
            <a:r>
              <a:rPr lang="en-MY" altLang="en-US">
                <a:solidFill>
                  <a:schemeClr val="tx1"/>
                </a:solidFill>
              </a:rPr>
              <a:t>Intepretasi kekuatan kappa analisis</a:t>
            </a:r>
            <a:endParaRPr lang="en-MY" altLang="en-US">
              <a:solidFill>
                <a:schemeClr val="tx1"/>
              </a:solidFill>
            </a:endParaRPr>
          </a:p>
          <a:p>
            <a:pPr marL="45720" indent="0">
              <a:buNone/>
            </a:pPr>
            <a:r>
              <a:rPr lang="en-MY" altLang="en-US">
                <a:solidFill>
                  <a:schemeClr val="tx1"/>
                </a:solidFill>
              </a:rPr>
              <a:t>0.75 - excellent, 0.40 to 0.75 as fair to good, and below 0.40 as poor (Fleiss, 1981) </a:t>
            </a:r>
            <a:endParaRPr lang="en-MY" altLang="en-US">
              <a:solidFill>
                <a:schemeClr val="tx1"/>
              </a:solidFill>
            </a:endParaRPr>
          </a:p>
          <a:p>
            <a:pPr marL="45720" indent="0">
              <a:buNone/>
            </a:pPr>
            <a:endParaRPr lang="en-MY" altLang="en-US">
              <a:solidFill>
                <a:schemeClr val="tx1"/>
              </a:solidFill>
            </a:endParaRPr>
          </a:p>
          <a:p>
            <a:pPr marL="45720" indent="0">
              <a:buNone/>
            </a:pPr>
            <a:r>
              <a:rPr lang="en-MY" altLang="en-US">
                <a:solidFill>
                  <a:schemeClr val="tx1"/>
                </a:solidFill>
              </a:rPr>
              <a:t>Hanya boleh review artikel yang excellent dan fair</a:t>
            </a:r>
            <a:endParaRPr lang="en-MY" altLang="en-US">
              <a:solidFill>
                <a:schemeClr val="tx1"/>
              </a:solidFill>
            </a:endParaRPr>
          </a:p>
          <a:p>
            <a:pPr marL="45720" indent="0">
              <a:buNone/>
            </a:pPr>
            <a:endParaRPr lang="en-MY" altLang="en-US">
              <a:solidFill>
                <a:schemeClr val="tx1"/>
              </a:solidFill>
            </a:endParaRPr>
          </a:p>
          <a:p>
            <a:pPr marL="45720" indent="0">
              <a:buNone/>
            </a:pPr>
            <a:r>
              <a:rPr lang="en-MY" altLang="en-US">
                <a:solidFill>
                  <a:schemeClr val="tx1"/>
                </a:solidFill>
              </a:rPr>
              <a:t>https://www.youtube.com/watch?v=nUGEZdgIUWU (part 1) - Cohen Kappa </a:t>
            </a:r>
            <a:endParaRPr lang="en-MY" altLang="en-US">
              <a:solidFill>
                <a:schemeClr val="tx1"/>
              </a:solidFill>
            </a:endParaRPr>
          </a:p>
          <a:p>
            <a:pPr marL="45720" indent="0">
              <a:buNone/>
            </a:pPr>
            <a:r>
              <a:rPr lang="en-MY" altLang="en-US">
                <a:solidFill>
                  <a:schemeClr val="tx1"/>
                </a:solidFill>
              </a:rPr>
              <a:t>https://www.youtube.com/watch?v=hoJPB6OXXww (part 2) - Cohen Kappa </a:t>
            </a:r>
            <a:endParaRPr lang="en-MY" altLang="en-US">
              <a:solidFill>
                <a:schemeClr val="tx1"/>
              </a:solidFill>
            </a:endParaRPr>
          </a:p>
          <a:p>
            <a:pPr marL="45720" indent="0">
              <a:buNone/>
            </a:pPr>
            <a:r>
              <a:rPr lang="en-MY" altLang="en-US">
                <a:solidFill>
                  <a:schemeClr val="tx1"/>
                </a:solidFill>
              </a:rPr>
              <a:t>https://www.youtube.com/watch?v=Ayex-3LicIE - Fleiss Kappa </a:t>
            </a:r>
            <a:endParaRPr lang="en-MY" altLang="en-US">
              <a:solidFill>
                <a:schemeClr val="tx1"/>
              </a:solidFill>
            </a:endParaRPr>
          </a:p>
          <a:p>
            <a:pPr marL="45720" indent="0">
              <a:buNone/>
            </a:pPr>
            <a:r>
              <a:rPr lang="en-MY" altLang="en-US">
                <a:solidFill>
                  <a:schemeClr val="tx1"/>
                </a:solidFill>
              </a:rPr>
              <a:t>https://statistics.laerd.com/spss-tutorials/fleiss-kappa-in-spss-statistics.php - Fleiss Kappa </a:t>
            </a:r>
            <a:endParaRPr lang="en-MY"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61670" y="327660"/>
            <a:ext cx="9875520" cy="861695"/>
          </a:xfrm>
        </p:spPr>
        <p:txBody>
          <a:bodyPr/>
          <a:p>
            <a:r>
              <a:rPr lang="en-US" b="1">
                <a:solidFill>
                  <a:schemeClr val="tx1"/>
                </a:solidFill>
              </a:rPr>
              <a:t>METODOLOGI SLR </a:t>
            </a:r>
            <a:endParaRPr lang="en-US" b="1">
              <a:solidFill>
                <a:schemeClr val="tx1"/>
              </a:solidFill>
            </a:endParaRPr>
          </a:p>
        </p:txBody>
      </p:sp>
      <p:sp>
        <p:nvSpPr>
          <p:cNvPr id="3" name="Content Placeholder 2"/>
          <p:cNvSpPr>
            <a:spLocks noGrp="1"/>
          </p:cNvSpPr>
          <p:nvPr>
            <p:ph idx="1"/>
          </p:nvPr>
        </p:nvSpPr>
        <p:spPr>
          <a:xfrm>
            <a:off x="562610" y="1189355"/>
            <a:ext cx="11315700" cy="5354320"/>
          </a:xfrm>
        </p:spPr>
        <p:txBody>
          <a:bodyPr>
            <a:normAutofit fontScale="60000"/>
          </a:bodyPr>
          <a:p>
            <a:pPr marL="45720" indent="0">
              <a:buNone/>
            </a:pPr>
            <a:r>
              <a:rPr lang="en-US" sz="3665">
                <a:solidFill>
                  <a:schemeClr val="tx1"/>
                </a:solidFill>
              </a:rPr>
              <a:t>1-  </a:t>
            </a:r>
            <a:r>
              <a:rPr lang="en-MY" altLang="en-US" sz="3665">
                <a:solidFill>
                  <a:schemeClr val="tx1"/>
                </a:solidFill>
              </a:rPr>
              <a:t>Merujuk kepada sumber</a:t>
            </a:r>
            <a:r>
              <a:rPr lang="en-US" sz="3665">
                <a:solidFill>
                  <a:schemeClr val="tx1"/>
                </a:solidFill>
              </a:rPr>
              <a:t> - sumber</a:t>
            </a:r>
            <a:r>
              <a:rPr lang="en-MY" altLang="en-US" sz="3665">
                <a:solidFill>
                  <a:schemeClr val="tx1"/>
                </a:solidFill>
              </a:rPr>
              <a:t> rujukan</a:t>
            </a:r>
            <a:r>
              <a:rPr lang="en-US" sz="3665">
                <a:solidFill>
                  <a:schemeClr val="tx1"/>
                </a:solidFill>
              </a:rPr>
              <a:t> ini seumpama satu </a:t>
            </a:r>
            <a:r>
              <a:rPr lang="en-US" sz="3665" i="1">
                <a:solidFill>
                  <a:schemeClr val="tx1"/>
                </a:solidFill>
              </a:rPr>
              <a:t>user manual</a:t>
            </a:r>
            <a:r>
              <a:rPr lang="en-US" sz="3665">
                <a:solidFill>
                  <a:schemeClr val="tx1"/>
                </a:solidFill>
              </a:rPr>
              <a:t> atau panduan yang memaklumkan kepada kita perkara yang perlu kita lakukan dalam SLR. </a:t>
            </a:r>
            <a:r>
              <a:rPr lang="en-MY" altLang="en-US" sz="3665">
                <a:solidFill>
                  <a:schemeClr val="tx1"/>
                </a:solidFill>
              </a:rPr>
              <a:t>Shaffril et al. (2021) mengatakan bahawa a</a:t>
            </a:r>
            <a:r>
              <a:rPr lang="en-US" sz="3665">
                <a:solidFill>
                  <a:schemeClr val="tx1"/>
                </a:solidFill>
              </a:rPr>
              <a:t>da empat sumber yang boleh boleh kita rujuk</a:t>
            </a:r>
            <a:r>
              <a:rPr lang="en-MY" altLang="en-US" sz="3665">
                <a:solidFill>
                  <a:schemeClr val="tx1"/>
                </a:solidFill>
              </a:rPr>
              <a:t> untuk membangunkan SLR</a:t>
            </a:r>
            <a:r>
              <a:rPr lang="en-US" sz="3665">
                <a:solidFill>
                  <a:schemeClr val="tx1"/>
                </a:solidFill>
              </a:rPr>
              <a:t> iaitu </a:t>
            </a:r>
            <a:endParaRPr lang="en-US" sz="3665">
              <a:solidFill>
                <a:schemeClr val="tx1"/>
              </a:solidFill>
            </a:endParaRPr>
          </a:p>
          <a:p>
            <a:pPr marL="45720" indent="0">
              <a:buNone/>
            </a:pPr>
            <a:endParaRPr lang="en-US" sz="3665">
              <a:solidFill>
                <a:schemeClr val="tx1"/>
              </a:solidFill>
            </a:endParaRPr>
          </a:p>
          <a:p>
            <a:pPr marL="45720" indent="0">
              <a:buNone/>
            </a:pPr>
            <a:r>
              <a:rPr lang="en-US" sz="3665">
                <a:solidFill>
                  <a:schemeClr val="tx1"/>
                </a:solidFill>
              </a:rPr>
              <a:t>a- Review protocol</a:t>
            </a:r>
            <a:endParaRPr lang="en-US" sz="3665">
              <a:solidFill>
                <a:schemeClr val="tx1"/>
              </a:solidFill>
            </a:endParaRPr>
          </a:p>
          <a:p>
            <a:pPr marL="45720" indent="0">
              <a:buNone/>
            </a:pPr>
            <a:r>
              <a:rPr lang="en-US" sz="3665">
                <a:solidFill>
                  <a:schemeClr val="tx1"/>
                </a:solidFill>
              </a:rPr>
              <a:t>b- Publication standard </a:t>
            </a:r>
            <a:endParaRPr lang="en-US" sz="3665">
              <a:solidFill>
                <a:schemeClr val="tx1"/>
              </a:solidFill>
            </a:endParaRPr>
          </a:p>
          <a:p>
            <a:pPr marL="45720" indent="0">
              <a:buNone/>
            </a:pPr>
            <a:r>
              <a:rPr lang="en-US" sz="3665">
                <a:solidFill>
                  <a:schemeClr val="tx1"/>
                </a:solidFill>
              </a:rPr>
              <a:t>c- Established guidelines </a:t>
            </a:r>
            <a:endParaRPr lang="en-US" sz="3665">
              <a:solidFill>
                <a:schemeClr val="tx1"/>
              </a:solidFill>
            </a:endParaRPr>
          </a:p>
          <a:p>
            <a:pPr marL="45720" indent="0">
              <a:buNone/>
            </a:pPr>
            <a:r>
              <a:rPr lang="en-US" sz="3665">
                <a:solidFill>
                  <a:schemeClr val="tx1"/>
                </a:solidFill>
              </a:rPr>
              <a:t>d- Past published SLR articles </a:t>
            </a:r>
            <a:endParaRPr lang="en-US" sz="3665">
              <a:solidFill>
                <a:schemeClr val="tx1"/>
              </a:solidFill>
            </a:endParaRPr>
          </a:p>
          <a:p>
            <a:pPr marL="45720" indent="0">
              <a:buNone/>
            </a:pPr>
            <a:endParaRPr lang="en-US" sz="3665">
              <a:solidFill>
                <a:schemeClr val="tx1"/>
              </a:solidFill>
            </a:endParaRPr>
          </a:p>
          <a:p>
            <a:pPr marL="45720" indent="0">
              <a:buNone/>
            </a:pPr>
            <a:r>
              <a:rPr lang="en-MY" altLang="en-US" sz="3665">
                <a:solidFill>
                  <a:schemeClr val="tx1"/>
                </a:solidFill>
              </a:rPr>
              <a:t>Berapa sumber rujukan nak guna? </a:t>
            </a:r>
            <a:endParaRPr lang="en-US" sz="3665">
              <a:solidFill>
                <a:schemeClr val="tx1"/>
              </a:solidFill>
            </a:endParaRPr>
          </a:p>
          <a:p>
            <a:pPr marL="45720" indent="0">
              <a:buNone/>
            </a:pPr>
            <a:br>
              <a:rPr lang="en-US" sz="2800">
                <a:solidFill>
                  <a:schemeClr val="tx1"/>
                </a:solidFill>
              </a:rPr>
            </a:br>
            <a:endParaRPr lang="en-US" sz="2800" b="1">
              <a:gradFill>
                <a:gsLst>
                  <a:gs pos="0">
                    <a:srgbClr val="E30000"/>
                  </a:gs>
                  <a:gs pos="100000">
                    <a:srgbClr val="760303"/>
                  </a:gs>
                </a:gsLst>
                <a:lin scaled="0"/>
              </a:gra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rcRect l="20732" t="18428" r="23280" b="10660"/>
          <a:stretch>
            <a:fillRect/>
          </a:stretch>
        </p:blipFill>
        <p:spPr>
          <a:xfrm>
            <a:off x="1149350" y="303530"/>
            <a:ext cx="10156190" cy="613854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MY" altLang="en-US"/>
              <a:t>Kaedah alternatif </a:t>
            </a:r>
            <a:endParaRPr lang="en-MY" altLang="en-US"/>
          </a:p>
        </p:txBody>
      </p:sp>
      <p:sp>
        <p:nvSpPr>
          <p:cNvPr id="3" name="Content Placeholder 2"/>
          <p:cNvSpPr>
            <a:spLocks noGrp="1"/>
          </p:cNvSpPr>
          <p:nvPr>
            <p:ph sz="half" idx="1"/>
          </p:nvPr>
        </p:nvSpPr>
        <p:spPr>
          <a:xfrm>
            <a:off x="1143000" y="1577974"/>
            <a:ext cx="4754880" cy="4023360"/>
          </a:xfrm>
        </p:spPr>
        <p:txBody>
          <a:bodyPr/>
          <a:p>
            <a:pPr marL="0" indent="0" algn="just">
              <a:lnSpc>
                <a:spcPct val="100000"/>
              </a:lnSpc>
              <a:buNone/>
            </a:pPr>
            <a:r>
              <a:rPr lang="en-MY" altLang="en-US" sz="2000">
                <a:solidFill>
                  <a:schemeClr val="tx1"/>
                </a:solidFill>
                <a:latin typeface="Calibri" panose="020F0502020204030204" charset="0"/>
                <a:cs typeface="Calibri" panose="020F0502020204030204" charset="0"/>
                <a:sym typeface="+mn-ea"/>
              </a:rPr>
              <a:t>Menilai secara ‘subjective perception’ - baca artikel dan kemudiannya menentukan kualiti artikel yang dipilih  berdasarkan tiga kriteria iaitu Tinggi, Sederhana dan Rendah. </a:t>
            </a:r>
            <a:r>
              <a:rPr lang="en-US" sz="2000">
                <a:solidFill>
                  <a:schemeClr val="tx1"/>
                </a:solidFill>
                <a:latin typeface="Calibri" panose="020F0502020204030204" charset="0"/>
                <a:cs typeface="Calibri" panose="020F0502020204030204" charset="0"/>
                <a:sym typeface="+mn-ea"/>
              </a:rPr>
              <a:t>Hanya artikel yang </a:t>
            </a:r>
            <a:r>
              <a:rPr lang="en-MY" altLang="en-US" sz="2000">
                <a:solidFill>
                  <a:schemeClr val="tx1"/>
                </a:solidFill>
                <a:latin typeface="Calibri" panose="020F0502020204030204" charset="0"/>
                <a:cs typeface="Calibri" panose="020F0502020204030204" charset="0"/>
                <a:sym typeface="+mn-ea"/>
              </a:rPr>
              <a:t>dikategorikan sebadai tinggi dan sederhana dalam kualiti</a:t>
            </a:r>
            <a:r>
              <a:rPr lang="en-US" sz="2000">
                <a:solidFill>
                  <a:schemeClr val="tx1"/>
                </a:solidFill>
                <a:latin typeface="Calibri" panose="020F0502020204030204" charset="0"/>
                <a:cs typeface="Calibri" panose="020F0502020204030204" charset="0"/>
                <a:sym typeface="+mn-ea"/>
              </a:rPr>
              <a:t> </a:t>
            </a:r>
            <a:r>
              <a:rPr lang="en-MY" altLang="en-US" sz="2000">
                <a:solidFill>
                  <a:schemeClr val="tx1"/>
                </a:solidFill>
                <a:latin typeface="Calibri" panose="020F0502020204030204" charset="0"/>
                <a:cs typeface="Calibri" panose="020F0502020204030204" charset="0"/>
                <a:sym typeface="+mn-ea"/>
              </a:rPr>
              <a:t>s</a:t>
            </a:r>
            <a:r>
              <a:rPr lang="en-US" sz="2000">
                <a:solidFill>
                  <a:schemeClr val="tx1"/>
                </a:solidFill>
                <a:latin typeface="Calibri" panose="020F0502020204030204" charset="0"/>
                <a:cs typeface="Calibri" panose="020F0502020204030204" charset="0"/>
                <a:sym typeface="+mn-ea"/>
              </a:rPr>
              <a:t>ahaja </a:t>
            </a:r>
            <a:r>
              <a:rPr lang="en-MY" altLang="en-US" sz="2000">
                <a:solidFill>
                  <a:schemeClr val="tx1"/>
                </a:solidFill>
                <a:latin typeface="Calibri" panose="020F0502020204030204" charset="0"/>
                <a:cs typeface="Calibri" panose="020F0502020204030204" charset="0"/>
                <a:sym typeface="+mn-ea"/>
              </a:rPr>
              <a:t>yang </a:t>
            </a:r>
            <a:r>
              <a:rPr lang="en-US" sz="2000">
                <a:solidFill>
                  <a:schemeClr val="tx1"/>
                </a:solidFill>
                <a:latin typeface="Calibri" panose="020F0502020204030204" charset="0"/>
                <a:cs typeface="Calibri" panose="020F0502020204030204" charset="0"/>
                <a:sym typeface="+mn-ea"/>
              </a:rPr>
              <a:t>boleh di review (Petticrew and Roberts, 2006)  </a:t>
            </a:r>
            <a:endParaRPr lang="en-US" sz="2000">
              <a:solidFill>
                <a:schemeClr val="tx1"/>
              </a:solidFill>
              <a:latin typeface="Calibri" panose="020F0502020204030204" charset="0"/>
              <a:cs typeface="Calibri" panose="020F0502020204030204" charset="0"/>
              <a:sym typeface="+mn-ea"/>
            </a:endParaRPr>
          </a:p>
          <a:p>
            <a:pPr marL="0" indent="0" algn="just">
              <a:lnSpc>
                <a:spcPct val="100000"/>
              </a:lnSpc>
              <a:buNone/>
            </a:pPr>
            <a:endParaRPr lang="en-US" sz="2000"/>
          </a:p>
          <a:p>
            <a:pPr marL="0" indent="0" algn="just">
              <a:lnSpc>
                <a:spcPct val="100000"/>
              </a:lnSpc>
              <a:buNone/>
            </a:pPr>
            <a:endParaRPr lang="en-US" sz="2000"/>
          </a:p>
        </p:txBody>
      </p:sp>
      <p:pic>
        <p:nvPicPr>
          <p:cNvPr id="4" name="Content Placeholder 3"/>
          <p:cNvPicPr>
            <a:picLocks noChangeAspect="1"/>
          </p:cNvPicPr>
          <p:nvPr>
            <p:ph sz="half" idx="2"/>
          </p:nvPr>
        </p:nvPicPr>
        <p:blipFill>
          <a:blip r:embed="rId1"/>
          <a:srcRect l="42455" t="46368" r="10096" b="18566"/>
          <a:stretch>
            <a:fillRect/>
          </a:stretch>
        </p:blipFill>
        <p:spPr>
          <a:xfrm>
            <a:off x="6152515" y="727075"/>
            <a:ext cx="5364480" cy="427609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Berapa</a:t>
            </a:r>
            <a:r>
              <a:rPr lang="en-US" dirty="0" smtClean="0">
                <a:solidFill>
                  <a:schemeClr val="tx1"/>
                </a:solidFill>
              </a:rPr>
              <a:t> </a:t>
            </a:r>
            <a:r>
              <a:rPr lang="en-US" dirty="0" err="1" smtClean="0">
                <a:solidFill>
                  <a:schemeClr val="tx1"/>
                </a:solidFill>
              </a:rPr>
              <a:t>banyak</a:t>
            </a:r>
            <a:r>
              <a:rPr lang="en-US" dirty="0" smtClean="0">
                <a:solidFill>
                  <a:schemeClr val="tx1"/>
                </a:solidFill>
              </a:rPr>
              <a:t> </a:t>
            </a:r>
            <a:r>
              <a:rPr lang="en-US" dirty="0" err="1" smtClean="0">
                <a:solidFill>
                  <a:schemeClr val="tx1"/>
                </a:solidFill>
              </a:rPr>
              <a:t>artikel</a:t>
            </a:r>
            <a:r>
              <a:rPr lang="en-US" dirty="0" smtClean="0">
                <a:solidFill>
                  <a:schemeClr val="tx1"/>
                </a:solidFill>
              </a:rPr>
              <a:t> </a:t>
            </a:r>
            <a:r>
              <a:rPr lang="en-US" dirty="0" err="1" smtClean="0">
                <a:solidFill>
                  <a:schemeClr val="tx1"/>
                </a:solidFill>
              </a:rPr>
              <a:t>dalam</a:t>
            </a:r>
            <a:r>
              <a:rPr lang="en-US" dirty="0" smtClean="0">
                <a:solidFill>
                  <a:schemeClr val="tx1"/>
                </a:solidFill>
              </a:rPr>
              <a:t> SLR? </a:t>
            </a:r>
            <a:endParaRPr lang="en-MY" dirty="0">
              <a:solidFill>
                <a:schemeClr val="tx1"/>
              </a:solidFill>
            </a:endParaRPr>
          </a:p>
        </p:txBody>
      </p:sp>
      <p:sp>
        <p:nvSpPr>
          <p:cNvPr id="3" name="Content Placeholder 2"/>
          <p:cNvSpPr>
            <a:spLocks noGrp="1"/>
          </p:cNvSpPr>
          <p:nvPr>
            <p:ph idx="1"/>
          </p:nvPr>
        </p:nvSpPr>
        <p:spPr/>
        <p:txBody>
          <a:bodyPr>
            <a:normAutofit fontScale="90000" lnSpcReduction="20000"/>
          </a:bodyPr>
          <a:lstStyle/>
          <a:p>
            <a:pPr marL="0" indent="0">
              <a:buNone/>
            </a:pPr>
            <a:r>
              <a:rPr lang="en-US" sz="3200" dirty="0" smtClean="0">
                <a:solidFill>
                  <a:schemeClr val="tx1"/>
                </a:solidFill>
              </a:rPr>
              <a:t>50? </a:t>
            </a:r>
            <a:endParaRPr lang="en-US" sz="3200" dirty="0" smtClean="0">
              <a:solidFill>
                <a:schemeClr val="tx1"/>
              </a:solidFill>
            </a:endParaRPr>
          </a:p>
          <a:p>
            <a:pPr marL="0" indent="0">
              <a:buNone/>
            </a:pPr>
            <a:r>
              <a:rPr lang="en-US" sz="3200" dirty="0" smtClean="0">
                <a:solidFill>
                  <a:schemeClr val="tx1"/>
                </a:solidFill>
              </a:rPr>
              <a:t>100? </a:t>
            </a:r>
            <a:endParaRPr lang="en-US" sz="3200" dirty="0" smtClean="0">
              <a:solidFill>
                <a:schemeClr val="tx1"/>
              </a:solidFill>
            </a:endParaRPr>
          </a:p>
          <a:p>
            <a:pPr marL="0" indent="0">
              <a:buNone/>
            </a:pPr>
            <a:r>
              <a:rPr lang="en-US" sz="3200" dirty="0" err="1" smtClean="0">
                <a:solidFill>
                  <a:schemeClr val="tx1"/>
                </a:solidFill>
              </a:rPr>
              <a:t>Lagi</a:t>
            </a:r>
            <a:r>
              <a:rPr lang="en-US" sz="3200" dirty="0" smtClean="0">
                <a:solidFill>
                  <a:schemeClr val="tx1"/>
                </a:solidFill>
              </a:rPr>
              <a:t> </a:t>
            </a:r>
            <a:r>
              <a:rPr lang="en-US" sz="3200" dirty="0" err="1" smtClean="0">
                <a:solidFill>
                  <a:schemeClr val="tx1"/>
                </a:solidFill>
              </a:rPr>
              <a:t>banyak</a:t>
            </a:r>
            <a:r>
              <a:rPr lang="en-US" sz="3200" dirty="0" smtClean="0">
                <a:solidFill>
                  <a:schemeClr val="tx1"/>
                </a:solidFill>
              </a:rPr>
              <a:t> </a:t>
            </a:r>
            <a:r>
              <a:rPr lang="en-US" sz="3200" dirty="0" err="1" smtClean="0">
                <a:solidFill>
                  <a:schemeClr val="tx1"/>
                </a:solidFill>
              </a:rPr>
              <a:t>lagi</a:t>
            </a:r>
            <a:r>
              <a:rPr lang="en-US" sz="3200" dirty="0" smtClean="0">
                <a:solidFill>
                  <a:schemeClr val="tx1"/>
                </a:solidFill>
              </a:rPr>
              <a:t> </a:t>
            </a:r>
            <a:r>
              <a:rPr lang="en-US" sz="3200" dirty="0" err="1" smtClean="0">
                <a:solidFill>
                  <a:schemeClr val="tx1"/>
                </a:solidFill>
              </a:rPr>
              <a:t>bagus</a:t>
            </a:r>
            <a:r>
              <a:rPr lang="en-US" sz="3200" dirty="0" smtClean="0">
                <a:solidFill>
                  <a:schemeClr val="tx1"/>
                </a:solidFill>
              </a:rPr>
              <a:t>? </a:t>
            </a:r>
            <a:br>
              <a:rPr lang="en-US" sz="3200" dirty="0" smtClean="0">
                <a:solidFill>
                  <a:schemeClr val="tx1"/>
                </a:solidFill>
              </a:rPr>
            </a:br>
            <a:br>
              <a:rPr lang="en-US" sz="3200" dirty="0" smtClean="0">
                <a:solidFill>
                  <a:schemeClr val="tx1"/>
                </a:solidFill>
              </a:rPr>
            </a:br>
            <a:r>
              <a:rPr lang="en-MY" altLang="en-US" sz="3200" dirty="0" smtClean="0">
                <a:solidFill>
                  <a:schemeClr val="tx1"/>
                </a:solidFill>
              </a:rPr>
              <a:t>Tidak ada satu jumlah yang tetap, ia akan ditentukan proses strategi pencarian sistematik </a:t>
            </a:r>
            <a:r>
              <a:rPr lang="en-US" sz="3200" dirty="0" smtClean="0">
                <a:solidFill>
                  <a:schemeClr val="tx1"/>
                </a:solidFill>
              </a:rPr>
              <a:t>(identification, screening </a:t>
            </a:r>
            <a:r>
              <a:rPr lang="en-MY" altLang="en-US" sz="3200" dirty="0" smtClean="0">
                <a:solidFill>
                  <a:schemeClr val="tx1"/>
                </a:solidFill>
              </a:rPr>
              <a:t>dan</a:t>
            </a:r>
            <a:r>
              <a:rPr lang="en-US" sz="3200" dirty="0" smtClean="0">
                <a:solidFill>
                  <a:schemeClr val="tx1"/>
                </a:solidFill>
              </a:rPr>
              <a:t> eligibility) + </a:t>
            </a:r>
            <a:r>
              <a:rPr lang="en-MY" altLang="en-US" sz="3200" dirty="0" smtClean="0">
                <a:solidFill>
                  <a:schemeClr val="tx1"/>
                </a:solidFill>
              </a:rPr>
              <a:t>penilaian kualiti artikel. </a:t>
            </a:r>
            <a:endParaRPr lang="en-US" sz="3200" dirty="0" smtClean="0">
              <a:solidFill>
                <a:schemeClr val="tx1"/>
              </a:solidFill>
            </a:endParaRPr>
          </a:p>
          <a:p>
            <a:pPr marL="0" indent="0">
              <a:buNone/>
            </a:pPr>
            <a:endParaRPr lang="en-US" sz="3200" dirty="0" smtClean="0">
              <a:solidFill>
                <a:schemeClr val="tx1"/>
              </a:solidFill>
            </a:endParaRPr>
          </a:p>
          <a:p>
            <a:pPr marL="0" indent="0">
              <a:buNone/>
            </a:pPr>
            <a:r>
              <a:rPr lang="en-MY" altLang="en-US" sz="3200" dirty="0" smtClean="0">
                <a:solidFill>
                  <a:schemeClr val="tx1"/>
                </a:solidFill>
              </a:rPr>
              <a:t>Konsep ‘study maturity’ (Krauss et al., 2020). </a:t>
            </a:r>
            <a:r>
              <a:rPr lang="en-US" sz="3200" dirty="0" smtClean="0">
                <a:solidFill>
                  <a:schemeClr val="tx1"/>
                </a:solidFill>
              </a:rPr>
              <a:t> </a:t>
            </a:r>
            <a:endParaRPr lang="en-MY" sz="3200"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rcRect l="39147" t="16934" r="11304" b="23286"/>
          <a:stretch>
            <a:fillRect/>
          </a:stretch>
        </p:blipFill>
        <p:spPr>
          <a:xfrm>
            <a:off x="328930" y="337185"/>
            <a:ext cx="8587740" cy="6207125"/>
          </a:xfrm>
          <a:prstGeom prst="rect">
            <a:avLst/>
          </a:prstGeom>
        </p:spPr>
      </p:pic>
      <p:sp>
        <p:nvSpPr>
          <p:cNvPr id="5" name="Rounded Rectangle 4"/>
          <p:cNvSpPr/>
          <p:nvPr/>
        </p:nvSpPr>
        <p:spPr>
          <a:xfrm>
            <a:off x="8999220" y="1718310"/>
            <a:ext cx="2834640" cy="36442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MY" altLang="en-US"/>
              <a:t>Robinson, P., &amp; Lowe, J. (2015). Literature reviews vs systematic reviews. Australian and New Zealand Journal of Public Health </a:t>
            </a:r>
            <a:endParaRPr lang="en-MY"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143000" y="701675"/>
            <a:ext cx="9872980" cy="5394325"/>
          </a:xfrm>
        </p:spPr>
        <p:txBody>
          <a:bodyPr>
            <a:normAutofit lnSpcReduction="20000"/>
          </a:bodyPr>
          <a:p>
            <a:pPr marL="45720" indent="0">
              <a:buNone/>
            </a:pPr>
            <a:r>
              <a:rPr lang="en-MY" altLang="en-US">
                <a:solidFill>
                  <a:schemeClr val="tx1"/>
                </a:solidFill>
              </a:rPr>
              <a:t>Anda boleh sertakan flow diagram untuk menerangkan </a:t>
            </a:r>
            <a:r>
              <a:rPr lang="en-US" altLang="en-MY">
                <a:solidFill>
                  <a:schemeClr val="tx1"/>
                </a:solidFill>
              </a:rPr>
              <a:t>p</a:t>
            </a:r>
            <a:r>
              <a:rPr lang="en-MY" altLang="en-US">
                <a:solidFill>
                  <a:schemeClr val="tx1"/>
                </a:solidFill>
              </a:rPr>
              <a:t>roses strategi pencarian sistematik + penilaian kualiti artikel yang dilakukan. </a:t>
            </a:r>
            <a:endParaRPr lang="en-MY" altLang="en-US">
              <a:solidFill>
                <a:schemeClr val="tx1"/>
              </a:solidFill>
            </a:endParaRPr>
          </a:p>
          <a:p>
            <a:pPr marL="45720" indent="0">
              <a:buNone/>
            </a:pPr>
            <a:endParaRPr lang="en-MY" altLang="en-US">
              <a:solidFill>
                <a:schemeClr val="tx1"/>
              </a:solidFill>
            </a:endParaRPr>
          </a:p>
          <a:p>
            <a:pPr marL="45720" indent="0">
              <a:buNone/>
            </a:pPr>
            <a:r>
              <a:rPr lang="en-MY" altLang="en-US">
                <a:solidFill>
                  <a:schemeClr val="tx1"/>
                </a:solidFill>
              </a:rPr>
              <a:t>Flow diagram ini anda boleh muat turun dari </a:t>
            </a:r>
            <a:endParaRPr lang="en-MY" altLang="en-US">
              <a:solidFill>
                <a:schemeClr val="tx1"/>
              </a:solidFill>
            </a:endParaRPr>
          </a:p>
          <a:p>
            <a:pPr marL="45720" indent="0">
              <a:buNone/>
            </a:pPr>
            <a:r>
              <a:rPr lang="en-MY" altLang="en-US">
                <a:solidFill>
                  <a:schemeClr val="tx1"/>
                </a:solidFill>
              </a:rPr>
              <a:t>http://prisma-statement.org/prismastatement/flowdiagram.aspx </a:t>
            </a:r>
            <a:endParaRPr lang="en-MY" altLang="en-US">
              <a:solidFill>
                <a:schemeClr val="tx1"/>
              </a:solidFill>
            </a:endParaRPr>
          </a:p>
          <a:p>
            <a:pPr marL="45720" indent="0">
              <a:buNone/>
            </a:pPr>
            <a:r>
              <a:rPr lang="en-MY" altLang="en-US">
                <a:solidFill>
                  <a:schemeClr val="tx1"/>
                </a:solidFill>
              </a:rPr>
              <a:t>https://www.roses-reporting.com/flow-diagram </a:t>
            </a:r>
            <a:endParaRPr lang="en-MY" altLang="en-US">
              <a:solidFill>
                <a:schemeClr val="tx1"/>
              </a:solidFill>
            </a:endParaRPr>
          </a:p>
          <a:p>
            <a:pPr marL="45720" indent="0">
              <a:buNone/>
            </a:pPr>
            <a:endParaRPr lang="en-MY" altLang="en-US">
              <a:solidFill>
                <a:schemeClr val="tx1"/>
              </a:solidFill>
            </a:endParaRPr>
          </a:p>
          <a:p>
            <a:pPr marL="45720" indent="0">
              <a:buNone/>
            </a:pPr>
            <a:r>
              <a:rPr lang="en-MY" altLang="en-US">
                <a:solidFill>
                  <a:schemeClr val="tx1"/>
                </a:solidFill>
              </a:rPr>
              <a:t>ATAU </a:t>
            </a:r>
            <a:endParaRPr lang="en-MY" altLang="en-US">
              <a:solidFill>
                <a:schemeClr val="tx1"/>
              </a:solidFill>
            </a:endParaRPr>
          </a:p>
          <a:p>
            <a:pPr marL="45720" indent="0">
              <a:buNone/>
            </a:pPr>
            <a:r>
              <a:rPr lang="en-MY" altLang="en-US">
                <a:solidFill>
                  <a:schemeClr val="tx1"/>
                </a:solidFill>
              </a:rPr>
              <a:t>Anda boleh ambil flow diagram dari kajian yang dah diterbitkan (jangan lupa </a:t>
            </a:r>
            <a:r>
              <a:rPr lang="en-MY" altLang="en-US" i="1">
                <a:solidFill>
                  <a:schemeClr val="tx1"/>
                </a:solidFill>
              </a:rPr>
              <a:t>cite </a:t>
            </a:r>
            <a:r>
              <a:rPr lang="en-MY" altLang="en-US">
                <a:solidFill>
                  <a:schemeClr val="tx1"/>
                </a:solidFill>
              </a:rPr>
              <a:t>penulis) </a:t>
            </a:r>
            <a:endParaRPr lang="en-MY" altLang="en-US">
              <a:solidFill>
                <a:schemeClr val="tx1"/>
              </a:solidFill>
            </a:endParaRPr>
          </a:p>
          <a:p>
            <a:pPr marL="45720" indent="0">
              <a:buNone/>
            </a:pPr>
            <a:endParaRPr lang="en-MY" altLang="en-US">
              <a:solidFill>
                <a:schemeClr val="tx1"/>
              </a:solidFill>
            </a:endParaRPr>
          </a:p>
          <a:p>
            <a:pPr marL="45720" indent="0">
              <a:buNone/>
            </a:pPr>
            <a:r>
              <a:rPr lang="en-MY" altLang="en-US">
                <a:solidFill>
                  <a:schemeClr val="tx1"/>
                </a:solidFill>
              </a:rPr>
              <a:t>ATAU </a:t>
            </a:r>
            <a:endParaRPr lang="en-MY" altLang="en-US">
              <a:solidFill>
                <a:schemeClr val="tx1"/>
              </a:solidFill>
            </a:endParaRPr>
          </a:p>
          <a:p>
            <a:pPr marL="45720" indent="0">
              <a:buNone/>
            </a:pPr>
            <a:r>
              <a:rPr lang="en-MY" altLang="en-US">
                <a:solidFill>
                  <a:schemeClr val="tx1"/>
                </a:solidFill>
              </a:rPr>
              <a:t>Anda boleh reka/lukis sendiri flow diagram anda </a:t>
            </a:r>
            <a:endParaRPr lang="en-MY" altLang="en-US">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840" y="868680"/>
            <a:ext cx="4930140" cy="1356360"/>
          </a:xfrm>
        </p:spPr>
        <p:txBody>
          <a:bodyPr>
            <a:normAutofit fontScale="90000"/>
          </a:bodyPr>
          <a:lstStyle/>
          <a:p>
            <a:r>
              <a:rPr lang="en-MY" b="1" dirty="0" smtClean="0">
                <a:solidFill>
                  <a:schemeClr val="tx1"/>
                </a:solidFill>
              </a:rPr>
              <a:t>Pengekstrakan dan analisis data </a:t>
            </a:r>
            <a:endParaRPr lang="en-MY" b="1" dirty="0">
              <a:solidFill>
                <a:schemeClr val="tx1"/>
              </a:solidFill>
            </a:endParaRPr>
          </a:p>
        </p:txBody>
      </p:sp>
      <p:sp>
        <p:nvSpPr>
          <p:cNvPr id="3" name="Content Placeholder 2"/>
          <p:cNvSpPr>
            <a:spLocks noGrp="1"/>
          </p:cNvSpPr>
          <p:nvPr>
            <p:ph sz="half" idx="1"/>
          </p:nvPr>
        </p:nvSpPr>
        <p:spPr>
          <a:xfrm>
            <a:off x="497840" y="2409825"/>
            <a:ext cx="4511040" cy="3579495"/>
          </a:xfrm>
        </p:spPr>
        <p:txBody>
          <a:bodyPr/>
          <a:lstStyle/>
          <a:p>
            <a:r>
              <a:rPr lang="en-MY" dirty="0" smtClean="0">
                <a:solidFill>
                  <a:schemeClr val="tx1"/>
                </a:solidFill>
              </a:rPr>
              <a:t>Akan ‘dipandu’ oleh RQ kita </a:t>
            </a:r>
            <a:endParaRPr lang="en-MY" dirty="0" smtClean="0">
              <a:solidFill>
                <a:schemeClr val="tx1"/>
              </a:solidFill>
            </a:endParaRPr>
          </a:p>
          <a:p>
            <a:r>
              <a:rPr lang="en-MY" dirty="0" smtClean="0">
                <a:solidFill>
                  <a:schemeClr val="tx1"/>
                </a:solidFill>
              </a:rPr>
              <a:t> Meletakkan data yang diekstrak tad</a:t>
            </a:r>
            <a:r>
              <a:rPr lang="en-US" altLang="en-MY" dirty="0" smtClean="0">
                <a:solidFill>
                  <a:schemeClr val="tx1"/>
                </a:solidFill>
              </a:rPr>
              <a:t>i </a:t>
            </a:r>
            <a:r>
              <a:rPr lang="en-MY" dirty="0" smtClean="0">
                <a:solidFill>
                  <a:schemeClr val="tx1"/>
                </a:solidFill>
              </a:rPr>
              <a:t>di dalam jadual untuk menjadikan ia lebih tersusun serta memudahkan proses analisis nanti </a:t>
            </a:r>
            <a:endParaRPr lang="en-MY" dirty="0">
              <a:solidFill>
                <a:schemeClr val="tx1"/>
              </a:solidFill>
            </a:endParaRPr>
          </a:p>
          <a:p>
            <a:pPr marL="45720" indent="0">
              <a:buNone/>
            </a:pPr>
            <a:endParaRPr lang="en-MY" dirty="0">
              <a:solidFill>
                <a:schemeClr val="tx1"/>
              </a:solidFill>
            </a:endParaRPr>
          </a:p>
          <a:p>
            <a:pPr marL="45720" indent="0">
              <a:buNone/>
            </a:pPr>
            <a:endParaRPr lang="en-MY" dirty="0" smtClean="0">
              <a:solidFill>
                <a:schemeClr val="tx1"/>
              </a:solidFill>
            </a:endParaRPr>
          </a:p>
        </p:txBody>
      </p:sp>
      <p:pic>
        <p:nvPicPr>
          <p:cNvPr id="4" name="Content Placeholder 3"/>
          <p:cNvPicPr>
            <a:picLocks noChangeAspect="1"/>
          </p:cNvPicPr>
          <p:nvPr>
            <p:ph sz="half" idx="2"/>
          </p:nvPr>
        </p:nvPicPr>
        <p:blipFill>
          <a:blip r:embed="rId1"/>
          <a:srcRect l="18433" t="23859" r="22351" b="9827"/>
          <a:stretch>
            <a:fillRect/>
          </a:stretch>
        </p:blipFill>
        <p:spPr>
          <a:xfrm>
            <a:off x="5009515" y="477520"/>
            <a:ext cx="6933565" cy="600202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3755" y="1664335"/>
            <a:ext cx="10182225" cy="4431665"/>
          </a:xfrm>
        </p:spPr>
        <p:txBody>
          <a:bodyPr/>
          <a:p>
            <a:pPr marL="45720" indent="0" algn="l">
              <a:buNone/>
            </a:pPr>
            <a:r>
              <a:rPr lang="en-MY" dirty="0" smtClean="0">
                <a:solidFill>
                  <a:schemeClr val="tx1"/>
                </a:solidFill>
                <a:sym typeface="+mn-ea"/>
              </a:rPr>
              <a:t>Analisis data (</a:t>
            </a:r>
            <a:r>
              <a:rPr lang="en-MY" dirty="0" err="1" smtClean="0">
                <a:solidFill>
                  <a:schemeClr val="tx1"/>
                </a:solidFill>
                <a:sym typeface="+mn-ea"/>
              </a:rPr>
              <a:t>Okoli</a:t>
            </a:r>
            <a:r>
              <a:rPr lang="en-MY" dirty="0" smtClean="0">
                <a:solidFill>
                  <a:schemeClr val="tx1"/>
                </a:solidFill>
                <a:sym typeface="+mn-ea"/>
              </a:rPr>
              <a:t>, 2015) </a:t>
            </a:r>
            <a:endParaRPr lang="en-MY" dirty="0" smtClean="0">
              <a:solidFill>
                <a:schemeClr val="tx1"/>
              </a:solidFill>
            </a:endParaRPr>
          </a:p>
          <a:p>
            <a:r>
              <a:rPr lang="en-MY" dirty="0" smtClean="0">
                <a:solidFill>
                  <a:schemeClr val="tx1"/>
                </a:solidFill>
                <a:sym typeface="+mn-ea"/>
              </a:rPr>
              <a:t>Quantitative synthesis of quantitative studies (meta analysis) </a:t>
            </a:r>
            <a:endParaRPr lang="en-MY" dirty="0" smtClean="0">
              <a:solidFill>
                <a:schemeClr val="tx1"/>
              </a:solidFill>
            </a:endParaRPr>
          </a:p>
          <a:p>
            <a:pPr algn="l">
              <a:lnSpc>
                <a:spcPct val="100000"/>
              </a:lnSpc>
            </a:pPr>
            <a:r>
              <a:rPr lang="en-MY" dirty="0" smtClean="0">
                <a:solidFill>
                  <a:schemeClr val="tx1"/>
                </a:solidFill>
                <a:sym typeface="+mn-ea"/>
              </a:rPr>
              <a:t>Qualitative synthesis of qualitative studies </a:t>
            </a:r>
            <a:r>
              <a:rPr lang="en-US" altLang="en-MY" dirty="0" smtClean="0">
                <a:solidFill>
                  <a:schemeClr val="tx1"/>
                </a:solidFill>
                <a:sym typeface="+mn-ea"/>
              </a:rPr>
              <a:t>(meta ethnography) </a:t>
            </a:r>
            <a:endParaRPr lang="en-MY" dirty="0" smtClean="0">
              <a:solidFill>
                <a:schemeClr val="tx1"/>
              </a:solidFill>
            </a:endParaRPr>
          </a:p>
          <a:p>
            <a:pPr algn="l">
              <a:lnSpc>
                <a:spcPct val="100000"/>
              </a:lnSpc>
            </a:pPr>
            <a:r>
              <a:rPr lang="en-MY" dirty="0" smtClean="0">
                <a:solidFill>
                  <a:schemeClr val="tx1"/>
                </a:solidFill>
                <a:sym typeface="+mn-ea"/>
              </a:rPr>
              <a:t>Qualitative synthesis of quantitative studies </a:t>
            </a:r>
            <a:endParaRPr lang="en-MY" dirty="0" smtClean="0">
              <a:solidFill>
                <a:schemeClr val="tx1"/>
              </a:solidFill>
            </a:endParaRPr>
          </a:p>
          <a:p>
            <a:pPr algn="l">
              <a:lnSpc>
                <a:spcPct val="100000"/>
              </a:lnSpc>
            </a:pPr>
            <a:r>
              <a:rPr lang="en-MY" dirty="0" smtClean="0">
                <a:solidFill>
                  <a:schemeClr val="tx1"/>
                </a:solidFill>
                <a:sym typeface="+mn-ea"/>
              </a:rPr>
              <a:t>Qualitative synthesis of qualitative + quantitative + mixed method </a:t>
            </a:r>
            <a:endParaRPr lang="en-MY" dirty="0" smtClean="0">
              <a:solidFill>
                <a:schemeClr val="tx1"/>
              </a:solidFill>
              <a:sym typeface="+mn-ea"/>
            </a:endParaRPr>
          </a:p>
          <a:p>
            <a:pPr algn="l">
              <a:lnSpc>
                <a:spcPct val="100000"/>
              </a:lnSpc>
            </a:pPr>
            <a:endParaRPr lang="en-MY" dirty="0" smtClean="0">
              <a:solidFill>
                <a:schemeClr val="tx1"/>
              </a:solidFill>
              <a:sym typeface="+mn-ea"/>
            </a:endParaRPr>
          </a:p>
          <a:p>
            <a:pPr marL="45720" indent="0" algn="l">
              <a:lnSpc>
                <a:spcPct val="100000"/>
              </a:lnSpc>
              <a:buNone/>
            </a:pPr>
            <a:r>
              <a:rPr lang="en-MY" dirty="0" smtClean="0">
                <a:solidFill>
                  <a:schemeClr val="tx1"/>
                </a:solidFill>
              </a:rPr>
              <a:t>Thematic analysis - Deductive vs Inductive </a:t>
            </a:r>
            <a:endParaRPr lang="en-MY" dirty="0" smtClean="0">
              <a:solidFill>
                <a:schemeClr val="tx1"/>
              </a:solidFill>
            </a:endParaRPr>
          </a:p>
          <a:p>
            <a:endParaRPr lang="en-US"/>
          </a:p>
        </p:txBody>
      </p:sp>
      <p:sp>
        <p:nvSpPr>
          <p:cNvPr id="4" name="Title 3"/>
          <p:cNvSpPr>
            <a:spLocks noGrp="1"/>
          </p:cNvSpPr>
          <p:nvPr>
            <p:ph type="title"/>
          </p:nvPr>
        </p:nvSpPr>
        <p:spPr>
          <a:xfrm>
            <a:off x="1143000" y="510540"/>
            <a:ext cx="9793605" cy="1356360"/>
          </a:xfrm>
        </p:spPr>
        <p:txBody>
          <a:bodyPr>
            <a:normAutofit/>
          </a:bodyPr>
          <a:p>
            <a:r>
              <a:rPr lang="en-MY" b="1" dirty="0" smtClean="0">
                <a:solidFill>
                  <a:schemeClr val="tx1"/>
                </a:solidFill>
              </a:rPr>
              <a:t>Pengekstrakan dan analisis data </a:t>
            </a:r>
            <a:endParaRPr lang="en-MY" b="1"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140460" y="405130"/>
            <a:ext cx="9875520" cy="844550"/>
          </a:xfrm>
        </p:spPr>
        <p:txBody>
          <a:bodyPr/>
          <a:p>
            <a:r>
              <a:rPr lang="en-US"/>
              <a:t>REVIEW PROTOCOL </a:t>
            </a:r>
            <a:endParaRPr lang="en-US"/>
          </a:p>
        </p:txBody>
      </p:sp>
      <p:sp>
        <p:nvSpPr>
          <p:cNvPr id="3" name="Content Placeholder 2"/>
          <p:cNvSpPr>
            <a:spLocks noGrp="1"/>
          </p:cNvSpPr>
          <p:nvPr>
            <p:ph idx="1"/>
          </p:nvPr>
        </p:nvSpPr>
        <p:spPr>
          <a:xfrm>
            <a:off x="1140460" y="1032510"/>
            <a:ext cx="9872980" cy="5256530"/>
          </a:xfrm>
        </p:spPr>
        <p:txBody>
          <a:bodyPr>
            <a:normAutofit/>
          </a:bodyPr>
          <a:p>
            <a:pPr marL="45720" indent="0">
              <a:buNone/>
            </a:pPr>
            <a:r>
              <a:rPr lang="en-US">
                <a:solidFill>
                  <a:schemeClr val="tx1"/>
                </a:solidFill>
              </a:rPr>
              <a:t>Review protocol adalah satu sumber yang memberikan kita idea/memaklumkan kita tentang metodologi yang kita perlu gunakan untuk membentuk SLR </a:t>
            </a:r>
            <a:endParaRPr lang="en-US">
              <a:solidFill>
                <a:schemeClr val="tx1"/>
              </a:solidFill>
            </a:endParaRPr>
          </a:p>
          <a:p>
            <a:pPr marL="45720" indent="0">
              <a:buNone/>
            </a:pPr>
            <a:endParaRPr lang="en-US">
              <a:solidFill>
                <a:schemeClr val="tx1"/>
              </a:solidFill>
            </a:endParaRPr>
          </a:p>
          <a:p>
            <a:pPr marL="45720" indent="0">
              <a:buNone/>
            </a:pPr>
            <a:r>
              <a:rPr lang="en-US">
                <a:solidFill>
                  <a:schemeClr val="tx1"/>
                </a:solidFill>
              </a:rPr>
              <a:t>Adakah kita </a:t>
            </a:r>
            <a:r>
              <a:rPr lang="en-US" i="1">
                <a:solidFill>
                  <a:schemeClr val="tx1"/>
                </a:solidFill>
              </a:rPr>
              <a:t>develop review protocol</a:t>
            </a:r>
            <a:r>
              <a:rPr lang="en-US">
                <a:solidFill>
                  <a:schemeClr val="tx1"/>
                </a:solidFill>
              </a:rPr>
              <a:t>? atau </a:t>
            </a:r>
            <a:r>
              <a:rPr lang="en-US" i="1">
                <a:solidFill>
                  <a:schemeClr val="tx1"/>
                </a:solidFill>
              </a:rPr>
              <a:t>guided by review protocol</a:t>
            </a:r>
            <a:r>
              <a:rPr lang="en-US">
                <a:solidFill>
                  <a:schemeClr val="tx1"/>
                </a:solidFill>
              </a:rPr>
              <a:t>? </a:t>
            </a:r>
            <a:endParaRPr lang="en-US">
              <a:solidFill>
                <a:schemeClr val="tx1"/>
              </a:solidFill>
            </a:endParaRPr>
          </a:p>
          <a:p>
            <a:pPr marL="45720" indent="0">
              <a:buNone/>
            </a:pPr>
            <a:endParaRPr lang="en-US">
              <a:solidFill>
                <a:schemeClr val="tx1"/>
              </a:solidFill>
            </a:endParaRPr>
          </a:p>
          <a:p>
            <a:pPr marL="45720" indent="0">
              <a:buNone/>
            </a:pPr>
            <a:r>
              <a:rPr lang="en-US">
                <a:solidFill>
                  <a:schemeClr val="tx1"/>
                </a:solidFill>
              </a:rPr>
              <a:t>Contoh development of review protocol </a:t>
            </a:r>
            <a:endParaRPr lang="en-US">
              <a:solidFill>
                <a:schemeClr val="tx1"/>
              </a:solidFill>
            </a:endParaRPr>
          </a:p>
          <a:p>
            <a:pPr marL="45720" indent="0">
              <a:buNone/>
            </a:pPr>
            <a:r>
              <a:rPr lang="en-US">
                <a:solidFill>
                  <a:schemeClr val="tx1"/>
                </a:solidFill>
              </a:rPr>
              <a:t>https://www.who.int/hrh/education/Rec1_CPDforfacultyteachingstaff.pdf </a:t>
            </a:r>
            <a:endParaRPr lang="en-US">
              <a:solidFill>
                <a:schemeClr val="tx1"/>
              </a:solidFill>
            </a:endParaRPr>
          </a:p>
          <a:p>
            <a:pPr marL="45720" indent="0">
              <a:buNone/>
            </a:pPr>
            <a:r>
              <a:rPr lang="en-US">
                <a:solidFill>
                  <a:schemeClr val="tx1"/>
                </a:solidFill>
              </a:rPr>
              <a:t>https://onlinelibrary.wiley.com/doi/pdf/10.1002/9781444316544.app1 </a:t>
            </a:r>
            <a:endParaRPr lang="en-US">
              <a:solidFill>
                <a:schemeClr val="tx1"/>
              </a:solidFill>
            </a:endParaRPr>
          </a:p>
          <a:p>
            <a:pPr marL="45720" indent="0">
              <a:buNone/>
            </a:pPr>
            <a:endParaRPr lang="en-US">
              <a:solidFill>
                <a:schemeClr val="tx1"/>
              </a:solidFill>
            </a:endParaRPr>
          </a:p>
          <a:p>
            <a:pPr marL="45720" indent="0">
              <a:buNone/>
            </a:pPr>
            <a:endParaRPr 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26755" y="558800"/>
            <a:ext cx="3269615" cy="571500"/>
          </a:xfrm>
        </p:spPr>
        <p:txBody>
          <a:bodyPr>
            <a:normAutofit fontScale="90000"/>
          </a:bodyPr>
          <a:p>
            <a:r>
              <a:rPr lang="en-US"/>
              <a:t>REVIEW PROTOCOL </a:t>
            </a:r>
            <a:endParaRPr lang="en-US"/>
          </a:p>
        </p:txBody>
      </p:sp>
      <p:sp>
        <p:nvSpPr>
          <p:cNvPr id="3" name="Content Placeholder 2"/>
          <p:cNvSpPr>
            <a:spLocks noGrp="1"/>
          </p:cNvSpPr>
          <p:nvPr>
            <p:ph idx="1"/>
          </p:nvPr>
        </p:nvSpPr>
        <p:spPr>
          <a:xfrm>
            <a:off x="604520" y="558800"/>
            <a:ext cx="10982325" cy="6031865"/>
          </a:xfrm>
        </p:spPr>
        <p:txBody>
          <a:bodyPr>
            <a:noAutofit/>
          </a:bodyPr>
          <a:p>
            <a:pPr marL="45720" indent="0" algn="just">
              <a:buNone/>
            </a:pPr>
            <a:r>
              <a:rPr lang="en-US" sz="1800">
                <a:solidFill>
                  <a:schemeClr val="tx1"/>
                </a:solidFill>
                <a:latin typeface="Corbel" panose="020B0503020204020204" pitchFamily="34" charset="0"/>
                <a:cs typeface="Corbel" panose="020B0503020204020204" pitchFamily="34" charset="0"/>
              </a:rPr>
              <a:t>Review protocol dalam bidang berkaitan perubatan</a:t>
            </a:r>
            <a:endParaRPr lang="en-US" sz="1800">
              <a:solidFill>
                <a:schemeClr val="tx1"/>
              </a:solidFill>
              <a:latin typeface="Corbel" panose="020B0503020204020204" pitchFamily="34" charset="0"/>
              <a:cs typeface="Corbel" panose="020B0503020204020204" pitchFamily="34" charset="0"/>
            </a:endParaRPr>
          </a:p>
          <a:p>
            <a:pPr algn="just"/>
            <a:r>
              <a:rPr lang="en-US" sz="1800">
                <a:solidFill>
                  <a:schemeClr val="tx1"/>
                </a:solidFill>
                <a:latin typeface="Corbel" panose="020B0503020204020204" pitchFamily="34" charset="0"/>
                <a:cs typeface="Corbel" panose="020B0503020204020204" pitchFamily="34" charset="0"/>
              </a:rPr>
              <a:t>Cochrane - https://training.cochrane.org/handbook/current </a:t>
            </a:r>
            <a:endParaRPr lang="en-US" sz="1800">
              <a:solidFill>
                <a:schemeClr val="tx1"/>
              </a:solidFill>
              <a:latin typeface="Corbel" panose="020B0503020204020204" pitchFamily="34" charset="0"/>
              <a:cs typeface="Corbel" panose="020B0503020204020204" pitchFamily="34" charset="0"/>
            </a:endParaRPr>
          </a:p>
          <a:p>
            <a:pPr algn="just"/>
            <a:r>
              <a:rPr lang="en-US" sz="1800">
                <a:solidFill>
                  <a:schemeClr val="tx1"/>
                </a:solidFill>
                <a:latin typeface="Corbel" panose="020B0503020204020204" pitchFamily="34" charset="0"/>
                <a:cs typeface="Corbel" panose="020B0503020204020204" pitchFamily="34" charset="0"/>
              </a:rPr>
              <a:t>Joanna Briggs - https://wiki.jbi.global/display/MANUAL/Downloadable+PDF+-+current+version?preview=/61636614/75139009/JBIMES_2021April.pdf </a:t>
            </a:r>
            <a:endParaRPr lang="en-US" sz="1800">
              <a:solidFill>
                <a:schemeClr val="tx1"/>
              </a:solidFill>
              <a:latin typeface="Corbel" panose="020B0503020204020204" pitchFamily="34" charset="0"/>
              <a:cs typeface="Corbel" panose="020B0503020204020204" pitchFamily="34" charset="0"/>
            </a:endParaRPr>
          </a:p>
          <a:p>
            <a:pPr algn="just"/>
            <a:r>
              <a:rPr lang="en-US" sz="1800">
                <a:solidFill>
                  <a:schemeClr val="tx1"/>
                </a:solidFill>
                <a:latin typeface="Corbel" panose="020B0503020204020204" pitchFamily="34" charset="0"/>
                <a:cs typeface="Corbel" panose="020B0503020204020204" pitchFamily="34" charset="0"/>
              </a:rPr>
              <a:t>PRISMA</a:t>
            </a:r>
            <a:r>
              <a:rPr lang="en-MY" altLang="en-US" sz="1800">
                <a:solidFill>
                  <a:schemeClr val="tx1"/>
                </a:solidFill>
                <a:latin typeface="Corbel" panose="020B0503020204020204" pitchFamily="34" charset="0"/>
                <a:cs typeface="Corbel" panose="020B0503020204020204" pitchFamily="34" charset="0"/>
              </a:rPr>
              <a:t> 2020 (Preferred Reporting Items for Systematic Review and Meta Analysis)</a:t>
            </a:r>
            <a:r>
              <a:rPr lang="en-US" sz="1800">
                <a:solidFill>
                  <a:schemeClr val="tx1"/>
                </a:solidFill>
                <a:latin typeface="Corbel" panose="020B0503020204020204" pitchFamily="34" charset="0"/>
                <a:cs typeface="Corbel" panose="020B0503020204020204" pitchFamily="34" charset="0"/>
              </a:rPr>
              <a:t> - https://www.bmj.com/content/bmj/372/bmj.n71.full.pdf</a:t>
            </a:r>
            <a:endParaRPr lang="en-US" sz="1800">
              <a:solidFill>
                <a:schemeClr val="tx1"/>
              </a:solidFill>
              <a:latin typeface="Corbel" panose="020B0503020204020204" pitchFamily="34" charset="0"/>
              <a:cs typeface="Corbel" panose="020B0503020204020204" pitchFamily="34" charset="0"/>
            </a:endParaRPr>
          </a:p>
          <a:p>
            <a:pPr algn="just"/>
            <a:endParaRPr lang="en-US" sz="1800">
              <a:solidFill>
                <a:schemeClr val="tx1"/>
              </a:solidFill>
              <a:latin typeface="Corbel" panose="020B0503020204020204" pitchFamily="34" charset="0"/>
              <a:cs typeface="Corbel" panose="020B0503020204020204" pitchFamily="34" charset="0"/>
            </a:endParaRPr>
          </a:p>
          <a:p>
            <a:pPr marL="45720" indent="0" algn="just">
              <a:buNone/>
            </a:pPr>
            <a:r>
              <a:rPr lang="en-US" sz="1800">
                <a:solidFill>
                  <a:schemeClr val="tx1"/>
                </a:solidFill>
                <a:latin typeface="Corbel" panose="020B0503020204020204" pitchFamily="34" charset="0"/>
                <a:cs typeface="Corbel" panose="020B0503020204020204" pitchFamily="34" charset="0"/>
              </a:rPr>
              <a:t>Review protocol dalam bidang berkaitan alam sekitar </a:t>
            </a:r>
            <a:endParaRPr lang="en-US" sz="1800">
              <a:solidFill>
                <a:schemeClr val="tx1"/>
              </a:solidFill>
              <a:latin typeface="Corbel" panose="020B0503020204020204" pitchFamily="34" charset="0"/>
              <a:cs typeface="Corbel" panose="020B0503020204020204" pitchFamily="34" charset="0"/>
            </a:endParaRPr>
          </a:p>
          <a:p>
            <a:pPr algn="just"/>
            <a:r>
              <a:rPr lang="en-US" sz="1800">
                <a:solidFill>
                  <a:schemeClr val="tx1"/>
                </a:solidFill>
                <a:latin typeface="Corbel" panose="020B0503020204020204" pitchFamily="34" charset="0"/>
                <a:cs typeface="Corbel" panose="020B0503020204020204" pitchFamily="34" charset="0"/>
              </a:rPr>
              <a:t>ROSES </a:t>
            </a:r>
            <a:r>
              <a:rPr lang="en-MY" altLang="en-US" sz="1800">
                <a:solidFill>
                  <a:schemeClr val="tx1"/>
                </a:solidFill>
                <a:latin typeface="Corbel" panose="020B0503020204020204" pitchFamily="34" charset="0"/>
                <a:cs typeface="Corbel" panose="020B0503020204020204" pitchFamily="34" charset="0"/>
              </a:rPr>
              <a:t>(</a:t>
            </a:r>
            <a:r>
              <a:rPr lang="en-US" sz="1800">
                <a:solidFill>
                  <a:schemeClr val="tx1"/>
                </a:solidFill>
                <a:latin typeface="Corbel" panose="020B0503020204020204" pitchFamily="34" charset="0"/>
                <a:cs typeface="Corbel" panose="020B0503020204020204" pitchFamily="34" charset="0"/>
              </a:rPr>
              <a:t>RepOrting standards for Systematic Evidence Syntheses</a:t>
            </a:r>
            <a:r>
              <a:rPr lang="en-MY" altLang="en-US" sz="1800">
                <a:solidFill>
                  <a:schemeClr val="tx1"/>
                </a:solidFill>
                <a:latin typeface="Corbel" panose="020B0503020204020204" pitchFamily="34" charset="0"/>
                <a:cs typeface="Corbel" panose="020B0503020204020204" pitchFamily="34" charset="0"/>
              </a:rPr>
              <a:t>)</a:t>
            </a:r>
            <a:r>
              <a:rPr lang="en-US" sz="1800">
                <a:solidFill>
                  <a:schemeClr val="tx1"/>
                </a:solidFill>
                <a:latin typeface="Corbel" panose="020B0503020204020204" pitchFamily="34" charset="0"/>
                <a:cs typeface="Corbel" panose="020B0503020204020204" pitchFamily="34" charset="0"/>
              </a:rPr>
              <a:t>- https://www.roses-reporting.com/systematic-review-protocols </a:t>
            </a:r>
            <a:endParaRPr lang="en-US" sz="1800">
              <a:solidFill>
                <a:schemeClr val="tx1"/>
              </a:solidFill>
              <a:latin typeface="Corbel" panose="020B0503020204020204" pitchFamily="34" charset="0"/>
              <a:cs typeface="Corbel" panose="020B0503020204020204" pitchFamily="34" charset="0"/>
            </a:endParaRPr>
          </a:p>
          <a:p>
            <a:pPr algn="just"/>
            <a:endParaRPr lang="en-US" sz="1800">
              <a:solidFill>
                <a:schemeClr val="tx1"/>
              </a:solidFill>
              <a:latin typeface="Corbel" panose="020B0503020204020204" pitchFamily="34" charset="0"/>
              <a:cs typeface="Corbel" panose="020B0503020204020204" pitchFamily="34" charset="0"/>
            </a:endParaRPr>
          </a:p>
          <a:p>
            <a:pPr marL="45720" indent="0" algn="just">
              <a:buNone/>
            </a:pPr>
            <a:r>
              <a:rPr lang="en-US" sz="1800">
                <a:solidFill>
                  <a:schemeClr val="tx1"/>
                </a:solidFill>
                <a:latin typeface="Corbel" panose="020B0503020204020204" pitchFamily="34" charset="0"/>
                <a:cs typeface="Corbel" panose="020B0503020204020204" pitchFamily="34" charset="0"/>
              </a:rPr>
              <a:t>Perlukah saya daftarkan review protocol saya? - bukan satu kewajipan, tetapi sangat digalakkan terutamanya untuk bidang berkaitan perubatan. Satu kelebihan review protocol, adalah ia boleh diterbitkan di jurnal (bukan semua jurnal terima). </a:t>
            </a:r>
            <a:endParaRPr lang="en-US" sz="1800">
              <a:solidFill>
                <a:schemeClr val="tx1"/>
              </a:solidFill>
              <a:latin typeface="Corbel" panose="020B0503020204020204" pitchFamily="34" charset="0"/>
              <a:cs typeface="Corbel" panose="020B0503020204020204" pitchFamily="34" charset="0"/>
            </a:endParaRPr>
          </a:p>
          <a:p>
            <a:pPr marL="45720" indent="0" algn="just">
              <a:buNone/>
            </a:pPr>
            <a:r>
              <a:rPr lang="en-US" sz="1800">
                <a:solidFill>
                  <a:schemeClr val="tx1"/>
                </a:solidFill>
                <a:latin typeface="Corbel" panose="020B0503020204020204" pitchFamily="34" charset="0"/>
                <a:cs typeface="Corbel" panose="020B0503020204020204" pitchFamily="34" charset="0"/>
              </a:rPr>
              <a:t>https://guides.library.cornell.edu/evidence-synthesis/protocol </a:t>
            </a:r>
            <a:endParaRPr lang="en-US" sz="1800">
              <a:solidFill>
                <a:schemeClr val="tx1"/>
              </a:solidFill>
              <a:latin typeface="Corbel" panose="020B0503020204020204" pitchFamily="34" charset="0"/>
              <a:cs typeface="Corbel" panose="020B0503020204020204" pitchFamily="34" charset="0"/>
            </a:endParaRPr>
          </a:p>
          <a:p>
            <a:pPr marL="45720" indent="0" algn="just">
              <a:buNone/>
            </a:pPr>
            <a:r>
              <a:rPr lang="en-US" sz="1800">
                <a:solidFill>
                  <a:schemeClr val="tx1"/>
                </a:solidFill>
                <a:latin typeface="Corbel" panose="020B0503020204020204" pitchFamily="34" charset="0"/>
                <a:cs typeface="Corbel" panose="020B0503020204020204" pitchFamily="34" charset="0"/>
              </a:rPr>
              <a:t>https://www.ncbi.nlm.nih.gov/pmc/articles/PMC7722369/pdf/bmjpo-2020-000913.pdf</a:t>
            </a:r>
            <a:r>
              <a:rPr lang="en-US" sz="2000">
                <a:solidFill>
                  <a:schemeClr val="tx1"/>
                </a:solidFill>
                <a:latin typeface="Corbel" panose="020B0503020204020204" pitchFamily="34" charset="0"/>
                <a:cs typeface="Corbel" panose="020B0503020204020204" pitchFamily="34" charset="0"/>
              </a:rPr>
              <a:t> </a:t>
            </a:r>
            <a:endParaRPr lang="en-US" sz="2000">
              <a:solidFill>
                <a:schemeClr val="tx1"/>
              </a:solidFill>
              <a:latin typeface="Corbel" panose="020B0503020204020204" pitchFamily="34" charset="0"/>
              <a:cs typeface="Corbel" panose="020B0503020204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33425" y="353695"/>
            <a:ext cx="9875520" cy="827405"/>
          </a:xfrm>
        </p:spPr>
        <p:txBody>
          <a:bodyPr/>
          <a:p>
            <a:r>
              <a:rPr lang="en-MY" altLang="en-US"/>
              <a:t>PUBLICATION/REPORTING STANDARD </a:t>
            </a:r>
            <a:endParaRPr lang="en-MY" altLang="en-US"/>
          </a:p>
        </p:txBody>
      </p:sp>
      <p:sp>
        <p:nvSpPr>
          <p:cNvPr id="3" name="Content Placeholder 2"/>
          <p:cNvSpPr>
            <a:spLocks noGrp="1"/>
          </p:cNvSpPr>
          <p:nvPr>
            <p:ph sz="half" idx="1"/>
          </p:nvPr>
        </p:nvSpPr>
        <p:spPr>
          <a:xfrm>
            <a:off x="459740" y="1289050"/>
            <a:ext cx="11073130" cy="5012690"/>
          </a:xfrm>
        </p:spPr>
        <p:txBody>
          <a:bodyPr/>
          <a:p>
            <a:pPr marL="45720" indent="0" algn="just">
              <a:buNone/>
            </a:pPr>
            <a:r>
              <a:rPr lang="en-MY" altLang="en-US" sz="2000">
                <a:solidFill>
                  <a:schemeClr val="tx1"/>
                </a:solidFill>
                <a:latin typeface="Corbel" panose="020B0503020204020204" pitchFamily="34" charset="0"/>
                <a:cs typeface="Corbel" panose="020B0503020204020204" pitchFamily="34" charset="0"/>
                <a:sym typeface="+mn-ea"/>
              </a:rPr>
              <a:t>Publication/reporting standard adalah satu lagi sumber rujukan bagi SLR.  </a:t>
            </a:r>
            <a:endParaRPr lang="en-MY" altLang="en-US" sz="2000">
              <a:solidFill>
                <a:schemeClr val="tx1"/>
              </a:solidFill>
              <a:latin typeface="Corbel" panose="020B0503020204020204" pitchFamily="34" charset="0"/>
              <a:cs typeface="Corbel" panose="020B0503020204020204" pitchFamily="34" charset="0"/>
              <a:sym typeface="+mn-ea"/>
            </a:endParaRPr>
          </a:p>
          <a:p>
            <a:pPr marL="45720" indent="0" algn="just">
              <a:buNone/>
            </a:pPr>
            <a:r>
              <a:rPr lang="en-MY" altLang="en-US" sz="2000">
                <a:solidFill>
                  <a:schemeClr val="tx1"/>
                </a:solidFill>
                <a:latin typeface="Corbel" panose="020B0503020204020204" pitchFamily="34" charset="0"/>
                <a:cs typeface="Corbel" panose="020B0503020204020204" pitchFamily="34" charset="0"/>
                <a:sym typeface="+mn-ea"/>
              </a:rPr>
              <a:t>Sama seperti review protocol, tidak banyak bidang yang mempunyai publication standard/reporting standard. </a:t>
            </a:r>
            <a:endParaRPr lang="en-MY" altLang="en-US" sz="2000">
              <a:solidFill>
                <a:schemeClr val="tx1"/>
              </a:solidFill>
              <a:latin typeface="Corbel" panose="020B0503020204020204" pitchFamily="34" charset="0"/>
              <a:cs typeface="Corbel" panose="020B0503020204020204" pitchFamily="34" charset="0"/>
              <a:sym typeface="+mn-ea"/>
            </a:endParaRPr>
          </a:p>
          <a:p>
            <a:pPr marL="45720" indent="0" algn="just">
              <a:buNone/>
            </a:pPr>
            <a:r>
              <a:rPr lang="en-MY" altLang="en-US" sz="2000">
                <a:solidFill>
                  <a:schemeClr val="tx1"/>
                </a:solidFill>
                <a:sym typeface="+mn-ea"/>
              </a:rPr>
              <a:t>Jika anda dari bidang yang berlainan, mungkin ada bahagian atau item yang dicadangkan sumber ini tidak sesuai untuk bidang anda, anda boleh menggunakan konsep </a:t>
            </a:r>
            <a:r>
              <a:rPr lang="en-MY" altLang="en-US" sz="2000" i="1">
                <a:solidFill>
                  <a:schemeClr val="tx1"/>
                </a:solidFill>
                <a:sym typeface="+mn-ea"/>
              </a:rPr>
              <a:t>guided. </a:t>
            </a:r>
            <a:endParaRPr lang="en-US" sz="2000">
              <a:solidFill>
                <a:schemeClr val="tx1"/>
              </a:solidFill>
              <a:latin typeface="Corbel" panose="020B0503020204020204" pitchFamily="34" charset="0"/>
              <a:cs typeface="Corbel" panose="020B0503020204020204" pitchFamily="34" charset="0"/>
              <a:sym typeface="+mn-ea"/>
            </a:endParaRPr>
          </a:p>
          <a:p>
            <a:pPr algn="just"/>
            <a:r>
              <a:rPr lang="en-US" sz="2000">
                <a:solidFill>
                  <a:schemeClr val="tx1"/>
                </a:solidFill>
                <a:latin typeface="Corbel" panose="020B0503020204020204" pitchFamily="34" charset="0"/>
                <a:cs typeface="Corbel" panose="020B0503020204020204" pitchFamily="34" charset="0"/>
                <a:sym typeface="+mn-ea"/>
              </a:rPr>
              <a:t>PRISMA</a:t>
            </a:r>
            <a:r>
              <a:rPr lang="en-MY" altLang="en-US" sz="2000">
                <a:solidFill>
                  <a:schemeClr val="tx1"/>
                </a:solidFill>
                <a:latin typeface="Corbel" panose="020B0503020204020204" pitchFamily="34" charset="0"/>
                <a:cs typeface="Corbel" panose="020B0503020204020204" pitchFamily="34" charset="0"/>
                <a:sym typeface="+mn-ea"/>
              </a:rPr>
              <a:t> 2020 (Preferred Reporting Items for Systematic Review and Meta Analysis)</a:t>
            </a:r>
            <a:r>
              <a:rPr lang="en-US" sz="2000">
                <a:solidFill>
                  <a:schemeClr val="tx1"/>
                </a:solidFill>
                <a:latin typeface="Corbel" panose="020B0503020204020204" pitchFamily="34" charset="0"/>
                <a:cs typeface="Corbel" panose="020B0503020204020204" pitchFamily="34" charset="0"/>
                <a:sym typeface="+mn-ea"/>
              </a:rPr>
              <a:t> - https://www.bmj.com/content/bmj/372/bmj.n71.full.pdf</a:t>
            </a:r>
            <a:endParaRPr lang="en-US" sz="2000">
              <a:solidFill>
                <a:schemeClr val="tx1"/>
              </a:solidFill>
              <a:latin typeface="Corbel" panose="020B0503020204020204" pitchFamily="34" charset="0"/>
              <a:cs typeface="Corbel" panose="020B0503020204020204" pitchFamily="34" charset="0"/>
              <a:sym typeface="+mn-ea"/>
            </a:endParaRPr>
          </a:p>
          <a:p>
            <a:pPr algn="just"/>
            <a:r>
              <a:rPr lang="en-MY" altLang="en-US" sz="2000">
                <a:solidFill>
                  <a:schemeClr val="tx1"/>
                </a:solidFill>
              </a:rPr>
              <a:t>RAMESES (Realist And MEta-narrative Evidence Syntheses: Evolving Standards) - https://bmcmedicine.biomedcentral.com/articles/10.1186/1741-7015-11-21 </a:t>
            </a:r>
            <a:endParaRPr lang="en-MY" altLang="en-US" sz="2000">
              <a:solidFill>
                <a:schemeClr val="tx1"/>
              </a:solidFill>
            </a:endParaRPr>
          </a:p>
          <a:p>
            <a:pPr algn="just"/>
            <a:r>
              <a:rPr lang="en-MY" altLang="en-US" sz="2000">
                <a:solidFill>
                  <a:schemeClr val="tx1"/>
                </a:solidFill>
              </a:rPr>
              <a:t>ROSES (RepOrting standards for Systematic Evidence Syntheses)- https://www.roses-reporting.com/systematic-review-reports  </a:t>
            </a:r>
            <a:endParaRPr lang="en-MY" altLang="en-US" sz="2000">
              <a:solidFill>
                <a:schemeClr val="tx1"/>
              </a:solidFill>
            </a:endParaRPr>
          </a:p>
          <a:p>
            <a:pPr algn="just"/>
            <a:endParaRPr lang="en-MY" altLang="en-US" sz="2000">
              <a:solidFill>
                <a:schemeClr val="tx1"/>
              </a:solidFill>
            </a:endParaRPr>
          </a:p>
          <a:p>
            <a:pPr marL="45720" indent="0" algn="just">
              <a:buNone/>
            </a:pPr>
            <a:endParaRPr lang="en-MY" altLang="en-US" sz="200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159510" y="1401445"/>
            <a:ext cx="9872980" cy="4055110"/>
          </a:xfrm>
        </p:spPr>
        <p:txBody>
          <a:bodyPr/>
          <a:p>
            <a:pPr marL="45720" indent="0">
              <a:buNone/>
            </a:pPr>
            <a:r>
              <a:rPr lang="en-US">
                <a:solidFill>
                  <a:schemeClr val="tx1"/>
                </a:solidFill>
              </a:rPr>
              <a:t>Sekiranya anda </a:t>
            </a:r>
            <a:r>
              <a:rPr lang="en-US" i="1">
                <a:solidFill>
                  <a:schemeClr val="tx1"/>
                </a:solidFill>
              </a:rPr>
              <a:t>develop review protocol</a:t>
            </a:r>
            <a:r>
              <a:rPr lang="en-US">
                <a:solidFill>
                  <a:schemeClr val="tx1"/>
                </a:solidFill>
              </a:rPr>
              <a:t> untuk SLR, anda harus menyatakan ia dalam artikel (bahagian metodologi) dan harus juga menyatakan nombor pendaftaran review protocol anda </a:t>
            </a:r>
            <a:endParaRPr lang="en-US">
              <a:solidFill>
                <a:schemeClr val="tx1"/>
              </a:solidFill>
            </a:endParaRPr>
          </a:p>
          <a:p>
            <a:pPr marL="45720" indent="0">
              <a:buNone/>
            </a:pPr>
            <a:endParaRPr lang="en-US">
              <a:solidFill>
                <a:schemeClr val="tx1"/>
              </a:solidFill>
            </a:endParaRPr>
          </a:p>
          <a:p>
            <a:pPr marL="45720" indent="0">
              <a:buNone/>
            </a:pPr>
            <a:r>
              <a:rPr lang="en-US">
                <a:solidFill>
                  <a:schemeClr val="tx1"/>
                </a:solidFill>
              </a:rPr>
              <a:t>Sekiranya anda </a:t>
            </a:r>
            <a:r>
              <a:rPr lang="en-US" i="1">
                <a:solidFill>
                  <a:schemeClr val="tx1"/>
                </a:solidFill>
              </a:rPr>
              <a:t>guided by review protoco</a:t>
            </a:r>
            <a:r>
              <a:rPr lang="en-US">
                <a:solidFill>
                  <a:schemeClr val="tx1"/>
                </a:solidFill>
              </a:rPr>
              <a:t>l atau publication/reporting standard anda juga harus melaporkan ia dalam bahagian metodologi artikel anda </a:t>
            </a:r>
            <a:endParaRPr lang="en-US">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1">
            <a:extLst>
              <a:ext uri="{28A0092B-C50C-407E-A947-70E740481C1C}">
                <a14:useLocalDpi xmlns:a14="http://schemas.microsoft.com/office/drawing/2010/main" val="0"/>
              </a:ext>
            </a:extLst>
          </a:blip>
          <a:srcRect t="19666"/>
          <a:stretch>
            <a:fillRect/>
          </a:stretch>
        </p:blipFill>
        <p:spPr bwMode="auto">
          <a:xfrm>
            <a:off x="412115" y="5051425"/>
            <a:ext cx="5237480" cy="1514475"/>
          </a:xfrm>
          <a:prstGeom prst="rect">
            <a:avLst/>
          </a:prstGeom>
          <a:noFill/>
          <a:ln>
            <a:noFill/>
          </a:ln>
        </p:spPr>
      </p:pic>
      <p:pic>
        <p:nvPicPr>
          <p:cNvPr id="7" name="Picture 1"/>
          <p:cNvPicPr>
            <a:picLocks noChangeAspect="1"/>
          </p:cNvPicPr>
          <p:nvPr>
            <p:ph sz="half" idx="2"/>
          </p:nvPr>
        </p:nvPicPr>
        <p:blipFill>
          <a:blip r:embed="rId2"/>
          <a:srcRect l="25862" t="21860" r="26585" b="6429"/>
          <a:stretch>
            <a:fillRect/>
          </a:stretch>
        </p:blipFill>
        <p:spPr>
          <a:xfrm>
            <a:off x="5851525" y="410210"/>
            <a:ext cx="6013450" cy="6155690"/>
          </a:xfrm>
          <a:prstGeom prst="rect">
            <a:avLst/>
          </a:prstGeom>
          <a:noFill/>
          <a:ln>
            <a:noFill/>
          </a:ln>
        </p:spPr>
      </p:pic>
      <p:pic>
        <p:nvPicPr>
          <p:cNvPr id="2" name="Content Placeholder 6"/>
          <p:cNvPicPr>
            <a:picLocks noChangeAspect="1"/>
          </p:cNvPicPr>
          <p:nvPr/>
        </p:nvPicPr>
        <p:blipFill>
          <a:blip r:embed="rId3"/>
          <a:srcRect l="48930" t="23255" r="9278" b="19465"/>
          <a:stretch>
            <a:fillRect/>
          </a:stretch>
        </p:blipFill>
        <p:spPr>
          <a:xfrm>
            <a:off x="412750" y="410210"/>
            <a:ext cx="5236845" cy="451548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MY" altLang="en-US"/>
              <a:t>ESTABLISHED GUIDELINES</a:t>
            </a:r>
            <a:endParaRPr lang="en-MY" altLang="en-US"/>
          </a:p>
        </p:txBody>
      </p:sp>
      <p:sp>
        <p:nvSpPr>
          <p:cNvPr id="3" name="Content Placeholder 2"/>
          <p:cNvSpPr>
            <a:spLocks noGrp="1"/>
          </p:cNvSpPr>
          <p:nvPr>
            <p:ph sz="half" idx="1"/>
          </p:nvPr>
        </p:nvSpPr>
        <p:spPr>
          <a:xfrm>
            <a:off x="1143000" y="1965325"/>
            <a:ext cx="10236200" cy="4115435"/>
          </a:xfrm>
        </p:spPr>
        <p:txBody>
          <a:bodyPr/>
          <a:p>
            <a:pPr marL="45720" indent="0">
              <a:buNone/>
            </a:pPr>
            <a:r>
              <a:rPr lang="en-MY" altLang="en-US">
                <a:solidFill>
                  <a:schemeClr val="tx1"/>
                </a:solidFill>
              </a:rPr>
              <a:t>Shaffril et al. (2021) - Semua bidang </a:t>
            </a:r>
            <a:endParaRPr lang="en-MY" altLang="en-US">
              <a:solidFill>
                <a:schemeClr val="tx1"/>
              </a:solidFill>
            </a:endParaRPr>
          </a:p>
          <a:p>
            <a:pPr marL="45720" indent="0">
              <a:buNone/>
            </a:pPr>
            <a:r>
              <a:rPr lang="en-MY" altLang="en-US">
                <a:solidFill>
                  <a:schemeClr val="tx1"/>
                </a:solidFill>
              </a:rPr>
              <a:t>Krauss et al. (2020) - Keusahawanan </a:t>
            </a:r>
            <a:endParaRPr lang="en-MY" altLang="en-US">
              <a:solidFill>
                <a:schemeClr val="tx1"/>
              </a:solidFill>
            </a:endParaRPr>
          </a:p>
          <a:p>
            <a:pPr marL="45720" indent="0">
              <a:buNone/>
            </a:pPr>
            <a:r>
              <a:rPr lang="en-MY" altLang="en-US">
                <a:solidFill>
                  <a:schemeClr val="tx1"/>
                </a:solidFill>
              </a:rPr>
              <a:t>Alexander (2020) - Pendidikan</a:t>
            </a:r>
            <a:endParaRPr lang="en-MY" altLang="en-US">
              <a:solidFill>
                <a:schemeClr val="tx1"/>
              </a:solidFill>
            </a:endParaRPr>
          </a:p>
          <a:p>
            <a:pPr marL="45720" indent="0">
              <a:buNone/>
            </a:pPr>
            <a:r>
              <a:rPr lang="en-MY" altLang="en-US">
                <a:solidFill>
                  <a:schemeClr val="tx1"/>
                </a:solidFill>
              </a:rPr>
              <a:t>Xiao and Watson (2019) - Pendidikan </a:t>
            </a:r>
            <a:endParaRPr lang="en-MY" altLang="en-US">
              <a:solidFill>
                <a:schemeClr val="tx1"/>
              </a:solidFill>
            </a:endParaRPr>
          </a:p>
          <a:p>
            <a:pPr marL="45720" indent="0">
              <a:buNone/>
            </a:pPr>
            <a:r>
              <a:rPr lang="en-MY" altLang="en-US">
                <a:solidFill>
                  <a:schemeClr val="tx1"/>
                </a:solidFill>
              </a:rPr>
              <a:t>Mengist et al. (2020) - Alam sekitar </a:t>
            </a:r>
            <a:endParaRPr lang="en-MY" altLang="en-US">
              <a:solidFill>
                <a:schemeClr val="tx1"/>
              </a:solidFill>
            </a:endParaRPr>
          </a:p>
          <a:p>
            <a:pPr marL="45720" indent="0">
              <a:buNone/>
            </a:pPr>
            <a:r>
              <a:rPr lang="en-MY" altLang="en-US">
                <a:solidFill>
                  <a:schemeClr val="tx1"/>
                </a:solidFill>
              </a:rPr>
              <a:t>Durach et al. (2017) - Management </a:t>
            </a:r>
            <a:endParaRPr lang="en-MY" altLang="en-US">
              <a:solidFill>
                <a:schemeClr val="tx1"/>
              </a:solidFill>
            </a:endParaRPr>
          </a:p>
          <a:p>
            <a:pPr marL="45720" indent="0">
              <a:buNone/>
            </a:pPr>
            <a:r>
              <a:rPr lang="en-MY" altLang="en-US">
                <a:solidFill>
                  <a:schemeClr val="tx1"/>
                </a:solidFill>
              </a:rPr>
              <a:t>Kitchenham and Charters (2007) - Engineering </a:t>
            </a:r>
            <a:endParaRPr lang="en-MY" altLang="en-US">
              <a:solidFill>
                <a:schemeClr val="tx1"/>
              </a:solidFill>
            </a:endParaRPr>
          </a:p>
          <a:p>
            <a:pPr marL="45720" indent="0">
              <a:buNone/>
            </a:pPr>
            <a:endParaRPr lang="en-MY" altLang="en-US">
              <a:solidFill>
                <a:schemeClr val="tx1"/>
              </a:solidFill>
            </a:endParaRPr>
          </a:p>
        </p:txBody>
      </p:sp>
    </p:spTree>
  </p:cSld>
  <p:clrMapOvr>
    <a:masterClrMapping/>
  </p:clrMapOvr>
</p:sld>
</file>

<file path=ppt/theme/theme1.xml><?xml version="1.0" encoding="utf-8"?>
<a:theme xmlns:a="http://schemas.openxmlformats.org/drawingml/2006/main" name="Basi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14465</Words>
  <Application>WPS Presentation</Application>
  <PresentationFormat>Widescreen</PresentationFormat>
  <Paragraphs>377</Paragraphs>
  <Slides>36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36</vt:i4>
      </vt:variant>
    </vt:vector>
  </HeadingPairs>
  <TitlesOfParts>
    <vt:vector size="45" baseType="lpstr">
      <vt:lpstr>Arial</vt:lpstr>
      <vt:lpstr>SimSun</vt:lpstr>
      <vt:lpstr>Wingdings</vt:lpstr>
      <vt:lpstr>Corbel</vt:lpstr>
      <vt:lpstr>Microsoft YaHei</vt:lpstr>
      <vt:lpstr>Arial Unicode MS</vt:lpstr>
      <vt:lpstr>Calibri</vt:lpstr>
      <vt:lpstr>Times New Roman</vt:lpstr>
      <vt:lpstr>Basis</vt:lpstr>
      <vt:lpstr>Systematic LITERATURE Review: Mari Bertateh </vt:lpstr>
      <vt:lpstr>Apa itu systematic literature review (SLR)?  </vt:lpstr>
      <vt:lpstr>METODOLOGI SLR </vt:lpstr>
      <vt:lpstr>REVIEW PROTOCOL </vt:lpstr>
      <vt:lpstr>REVIEW PROTOCOL </vt:lpstr>
      <vt:lpstr>PUBLICATION/REPORTING STANDARD </vt:lpstr>
      <vt:lpstr>PowerPoint 演示文稿</vt:lpstr>
      <vt:lpstr>PowerPoint 演示文稿</vt:lpstr>
      <vt:lpstr>ESTABLISHED GUIDELINES</vt:lpstr>
      <vt:lpstr>PUBLISHED SLR ARTICLES </vt:lpstr>
      <vt:lpstr>PowerPoint 演示文稿</vt:lpstr>
      <vt:lpstr>PowerPoint 演示文稿</vt:lpstr>
      <vt:lpstr>PowerPoint 演示文稿</vt:lpstr>
      <vt:lpstr>PowerPoint 演示文稿</vt:lpstr>
      <vt:lpstr>Apa dan berapa database yang boleh digunakan?   Syaratnya yang paling utama adalah anda harus menggunakan lebih dari satu database. Menggunakan hanya satu database akan menyebabkan anda akan terdedah kepada retrieval bias (Durach et al. 2017).   Saya cadangkan guna sekurang-kurangnya dua database, Xiao dan Watson (2019) kata ‘the more the merrier” manakala Levy dan Ellis (2006) mempraktiskan konsep ‘saturation’ untuk menentukan berapa banyak database yang sepatutnya mereka gunakan.   Penggunaan lebih dari satu database akan membolehkan setiap database ini ‘to compliment each other weaknesses’ - tidak ada satu pun database yang perfect (Xiao and Watson, 2019; Younger et al., 2010).   Wajib guna Scopus dan Web of Science?   Tak boleh guna Google Scholar?   Boleh ke nak guna Mendeley?   </vt:lpstr>
      <vt:lpstr>Teknik pencarian artikel/bahan  Mencari artikel secara manual - handpicking, handsearching, snowballing, email corresponding author   Advance searching- pembentukan search string - penggunaan field code, phrase searching, truncation, wild card, boolean operator    </vt:lpstr>
      <vt:lpstr>PowerPoint 演示文稿</vt:lpstr>
      <vt:lpstr>Contoh search string yang dibentuk</vt:lpstr>
      <vt:lpstr>PowerPoint 演示文稿</vt:lpstr>
      <vt:lpstr>PowerPoint 演示文稿</vt:lpstr>
      <vt:lpstr>Penilaian kualiti artikel </vt:lpstr>
      <vt:lpstr>Siapa nak nilai kualiti artikel/bahan yang saya pilih?</vt:lpstr>
      <vt:lpstr>Macam mana nak nilai kualiti artikel yang dipilih? </vt:lpstr>
      <vt:lpstr>PowerPoint 演示文稿</vt:lpstr>
      <vt:lpstr>PowerPoint 演示文稿</vt:lpstr>
      <vt:lpstr>PowerPoint 演示文稿</vt:lpstr>
      <vt:lpstr>PowerPoint 演示文稿</vt:lpstr>
      <vt:lpstr>PowerPoint 演示文稿</vt:lpstr>
      <vt:lpstr>Bagaimana menentukan tahap kualiti artikel?</vt:lpstr>
      <vt:lpstr>PowerPoint 演示文稿</vt:lpstr>
      <vt:lpstr>Kaedah alternatif </vt:lpstr>
      <vt:lpstr>Berapa banyak artikel dalam SLR? </vt:lpstr>
      <vt:lpstr>PowerPoint 演示文稿</vt:lpstr>
      <vt:lpstr>PowerPoint 演示文稿</vt:lpstr>
      <vt:lpstr>Pengekstrakan dan analisis data </vt:lpstr>
      <vt:lpstr>Pengekstrakan dan analisis data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Systematic LITERATURE Review: Mari Bertateh </dc:title>
  <dc:creator>User</dc:creator>
  <cp:lastModifiedBy>User</cp:lastModifiedBy>
  <cp:revision>146</cp:revision>
  <dcterms:created xsi:type="dcterms:W3CDTF">2020-04-29T14:50:00Z</dcterms:created>
  <dcterms:modified xsi:type="dcterms:W3CDTF">2021-10-03T03:36:12Z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1033-11.2.0.10323</vt:lpwstr>
  </property>
  <property fmtid="{D5CDD505-2E9C-101B-9397-08002B2CF9AE}" pid="3" name="ICV">
    <vt:lpwstr>55E8FA66027D41509A47C506C5B0059A</vt:lpwstr>
  </property>
</Properties>
</file>