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68" r:id="rId4"/>
    <p:sldId id="272" r:id="rId5"/>
    <p:sldId id="270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95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86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19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021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241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754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01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827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1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44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40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3CB0-87E3-4C3F-B458-8D2B6B3F773B}" type="datetimeFigureOut">
              <a:rPr lang="en-MY" smtClean="0"/>
              <a:t>28/2/2020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4334-5D11-48A8-83D5-815BC20819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538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asil carian imej untuk purple blue background">
            <a:extLst>
              <a:ext uri="{FF2B5EF4-FFF2-40B4-BE49-F238E27FC236}">
                <a16:creationId xmlns:a16="http://schemas.microsoft.com/office/drawing/2014/main" id="{BB5DC00E-BB82-4FA7-88E7-6D3692A4A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7"/>
          <a:stretch/>
        </p:blipFill>
        <p:spPr bwMode="auto">
          <a:xfrm rot="10800000">
            <a:off x="0" y="-2774831"/>
            <a:ext cx="12192000" cy="3416427"/>
          </a:xfrm>
          <a:prstGeom prst="rect">
            <a:avLst/>
          </a:prstGeom>
          <a:noFill/>
          <a:effectLst>
            <a:outerShdw sx="1000" sy="1000" algn="ctr" rotWithShape="0">
              <a:srgbClr val="000000">
                <a:alpha val="23000"/>
              </a:srgbClr>
            </a:outerShdw>
            <a:reflection blurRad="76200" stA="84000" endPos="71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uitm dihatiku transparent">
            <a:extLst>
              <a:ext uri="{FF2B5EF4-FFF2-40B4-BE49-F238E27FC236}">
                <a16:creationId xmlns:a16="http://schemas.microsoft.com/office/drawing/2014/main" id="{5910CD78-4E8E-4E23-8D39-DB305B8DA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21" y="5933716"/>
            <a:ext cx="1214206" cy="4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CBF5DE-13D0-45D3-AD2E-271D0C365116}"/>
              </a:ext>
            </a:extLst>
          </p:cNvPr>
          <p:cNvSpPr txBox="1"/>
          <p:nvPr/>
        </p:nvSpPr>
        <p:spPr>
          <a:xfrm>
            <a:off x="0" y="6225469"/>
            <a:ext cx="1370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b="1" i="1">
                <a:solidFill>
                  <a:schemeClr val="bg1"/>
                </a:solidFill>
              </a:rPr>
              <a:t>“With Knowledge We Lead”</a:t>
            </a:r>
          </a:p>
        </p:txBody>
      </p:sp>
      <p:sp>
        <p:nvSpPr>
          <p:cNvPr id="27" name="TextBox 138">
            <a:extLst>
              <a:ext uri="{FF2B5EF4-FFF2-40B4-BE49-F238E27FC236}">
                <a16:creationId xmlns:a16="http://schemas.microsoft.com/office/drawing/2014/main" id="{E2A27F1E-4238-4729-B559-F68547AE1C2A}"/>
              </a:ext>
            </a:extLst>
          </p:cNvPr>
          <p:cNvSpPr txBox="1"/>
          <p:nvPr/>
        </p:nvSpPr>
        <p:spPr>
          <a:xfrm>
            <a:off x="19056" y="6378194"/>
            <a:ext cx="201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#Read@Uni</a:t>
            </a:r>
            <a:b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</a:b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#Malaysiamembaca</a:t>
            </a:r>
            <a:b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</a:b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#UiTMmembaca </a:t>
            </a:r>
          </a:p>
        </p:txBody>
      </p:sp>
      <p:pic>
        <p:nvPicPr>
          <p:cNvPr id="28" name="Picture 2" descr="http://ptar.uitm.edu.my/img/uitm/readuni-ua.png">
            <a:extLst>
              <a:ext uri="{FF2B5EF4-FFF2-40B4-BE49-F238E27FC236}">
                <a16:creationId xmlns:a16="http://schemas.microsoft.com/office/drawing/2014/main" id="{C47D6295-06D9-46E8-92DA-9D5B06D2E8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08"/>
          <a:stretch/>
        </p:blipFill>
        <p:spPr bwMode="auto">
          <a:xfrm>
            <a:off x="105384" y="5921694"/>
            <a:ext cx="1141526" cy="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F9811E1-FDD8-4841-AEA8-A0749FBCC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986" y="5921380"/>
            <a:ext cx="1214206" cy="858735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832AFFD8-644A-4DFF-AACD-4EE8E7C662BE}"/>
              </a:ext>
            </a:extLst>
          </p:cNvPr>
          <p:cNvSpPr txBox="1">
            <a:spLocks/>
          </p:cNvSpPr>
          <p:nvPr/>
        </p:nvSpPr>
        <p:spPr>
          <a:xfrm>
            <a:off x="1370888" y="2974554"/>
            <a:ext cx="9508971" cy="1753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PROJEK INISIATIF: </a:t>
            </a:r>
          </a:p>
          <a:p>
            <a:pPr algn="ctr"/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LETIcy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742DCA-D850-43D0-AB32-B63C6FCF8AB3}"/>
              </a:ext>
            </a:extLst>
          </p:cNvPr>
          <p:cNvSpPr txBox="1"/>
          <p:nvPr/>
        </p:nvSpPr>
        <p:spPr>
          <a:xfrm>
            <a:off x="80211" y="6209428"/>
            <a:ext cx="1370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b="1" i="1"/>
              <a:t>“With Knowledge We Lead”</a:t>
            </a:r>
          </a:p>
        </p:txBody>
      </p:sp>
      <p:pic>
        <p:nvPicPr>
          <p:cNvPr id="13" name="Picture 2" descr="C:\Users\User\AppData\Local\Temp\LOGO-baru-3-1.png">
            <a:extLst>
              <a:ext uri="{FF2B5EF4-FFF2-40B4-BE49-F238E27FC236}">
                <a16:creationId xmlns:a16="http://schemas.microsoft.com/office/drawing/2014/main" id="{7EED09C2-0479-4691-BA44-7F8520483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92" y="809240"/>
            <a:ext cx="5234454" cy="144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F21789-BB9D-460E-A1CC-373A0988E025}"/>
              </a:ext>
            </a:extLst>
          </p:cNvPr>
          <p:cNvSpPr txBox="1">
            <a:spLocks/>
          </p:cNvSpPr>
          <p:nvPr/>
        </p:nvSpPr>
        <p:spPr>
          <a:xfrm>
            <a:off x="1058091" y="4727700"/>
            <a:ext cx="9953897" cy="63343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Enhanced Training for </a:t>
            </a:r>
            <a:r>
              <a:rPr lang="en-US" sz="36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InformationLiteracy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9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38"/>
            <a:ext cx="10515600" cy="1649093"/>
          </a:xfrm>
        </p:spPr>
        <p:txBody>
          <a:bodyPr>
            <a:normAutofit/>
          </a:bodyPr>
          <a:lstStyle/>
          <a:p>
            <a:pPr algn="just"/>
            <a:r>
              <a:rPr lang="ms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Memaklumkan Kemajuan Projek LETIcy 2020. Tren Pencapaian ini adalah asas atau indikator bagi penetapan sasaran peningkatan peratusan KPI Bahagian.</a:t>
            </a:r>
          </a:p>
          <a:p>
            <a:pPr marL="0" indent="0" algn="just">
              <a:buNone/>
            </a:pPr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8348" y="27462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PEMBENTANGAN &amp; KELULUSAN: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11072"/>
            <a:ext cx="10515600" cy="1662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s-MY" dirty="0"/>
              <a:t>Bengkel Perancangan Strategik Perpustakaan UiTM di Institut Pembangunan Kepimpinan (ILD), UiTM, Bandar Enstek, Nilai pada 18 hingga 20 Februari 2020.</a:t>
            </a:r>
          </a:p>
          <a:p>
            <a:pPr marL="0" indent="0" algn="just">
              <a:buNone/>
            </a:pPr>
            <a:endPara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8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SASARAN KPI</a:t>
            </a:r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39"/>
            <a:ext cx="10515600" cy="865322"/>
          </a:xfrm>
        </p:spPr>
        <p:txBody>
          <a:bodyPr>
            <a:normAutofit/>
          </a:bodyPr>
          <a:lstStyle/>
          <a:p>
            <a:pPr lvl="0" algn="just"/>
            <a:r>
              <a:rPr lang="en-US" noProof="1">
                <a:latin typeface="Arial" panose="020B0604020202020204" pitchFamily="34" charset="0"/>
                <a:cs typeface="Arial" panose="020B0604020202020204" pitchFamily="34" charset="0"/>
              </a:rPr>
              <a:t>Peratusan Jumlah/Bilangan K</a:t>
            </a:r>
            <a:r>
              <a:rPr lang="en-MY" noProof="1">
                <a:latin typeface="Arial" panose="020B0604020202020204" pitchFamily="34" charset="0"/>
                <a:cs typeface="Arial" panose="020B0604020202020204" pitchFamily="34" charset="0"/>
              </a:rPr>
              <a:t>ehadiran bagi sesi Pengajaran dan Kemahiran Maklumat (Information Skills Teaching)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469" y="2106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0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JANGKAAN PENCAPAIAN</a:t>
            </a:r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11072"/>
            <a:ext cx="10515600" cy="1662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2460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ms-MY" sz="2800" dirty="0">
                <a:latin typeface="Arial" panose="020B0604020202020204" pitchFamily="34" charset="0"/>
                <a:cs typeface="Arial" panose="020B0604020202020204" pitchFamily="34" charset="0"/>
              </a:rPr>
              <a:t>Carta perbatuan Cadangan Pelaksanaan Projek Inisiatif LETIcy bagi tempoh lima (5) Tahun dilampirkan di Lampiran 1.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MY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489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MY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85691"/>
              </p:ext>
            </p:extLst>
          </p:nvPr>
        </p:nvGraphicFramePr>
        <p:xfrm>
          <a:off x="838200" y="4850915"/>
          <a:ext cx="10515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1102297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14425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096174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27901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9179583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963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39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Sept (</a:t>
                      </a:r>
                      <a:r>
                        <a:rPr lang="en-MY" dirty="0" err="1"/>
                        <a:t>Mula</a:t>
                      </a:r>
                      <a:r>
                        <a:rPr lang="en-MY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9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49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21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22003" y="210469"/>
          <a:ext cx="11245552" cy="583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675">
                  <a:extLst>
                    <a:ext uri="{9D8B030D-6E8A-4147-A177-3AD203B41FA5}">
                      <a16:colId xmlns:a16="http://schemas.microsoft.com/office/drawing/2014/main" val="2865121862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6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9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</a:t>
                      </a:r>
                      <a:endParaRPr lang="en-MY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600" b="1" i="1" u="none" strike="noStrike" kern="0" cap="none" spc="0" normalizeH="0" baseline="0" noProof="1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</a:rPr>
                        <a:t>Library Enhanced Training for Information Literacy </a:t>
                      </a:r>
                      <a:r>
                        <a:rPr kumimoji="0" lang="en-MY" sz="1600" b="1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</a:rPr>
                        <a:t>(LETIcy)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333228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r>
                        <a:rPr lang="en-US" sz="1300" dirty="0"/>
                        <a:t>Activities for 5 years with yearly</a:t>
                      </a:r>
                      <a:r>
                        <a:rPr lang="en-US" sz="1300" baseline="0" dirty="0"/>
                        <a:t> breakdown</a:t>
                      </a:r>
                      <a:endParaRPr lang="en-MY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0188" indent="-230188">
                        <a:buFont typeface="+mj-lt"/>
                        <a:buAutoNum type="arabicPeriod"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Focus-based modules.</a:t>
                      </a:r>
                    </a:p>
                    <a:p>
                      <a:pPr marL="230188" indent="-230188">
                        <a:buFont typeface="+mj-lt"/>
                        <a:buAutoNum type="arabicPeriod"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Analyze information literacy class statistic.</a:t>
                      </a:r>
                    </a:p>
                    <a:p>
                      <a:pPr marL="230188" indent="-230188">
                        <a:buFont typeface="+mj-lt"/>
                        <a:buAutoNum type="arabicPeriod"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Distance learning: </a:t>
                      </a:r>
                    </a:p>
                    <a:p>
                      <a:pPr marL="34131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Trial for Selangor campus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200" baseline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Identify target group for information literacy class.</a:t>
                      </a:r>
                    </a:p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Distance learning: Applicable for every campus: 14 campuses.</a:t>
                      </a:r>
                    </a:p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Promotional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Identify target group for information literacy class.</a:t>
                      </a:r>
                    </a:p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Distance learning: Applicable for every campus: 14 campuses.</a:t>
                      </a:r>
                    </a:p>
                    <a:p>
                      <a:pPr marL="230188" marR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baseline="0" dirty="0">
                          <a:latin typeface="+mn-lt"/>
                          <a:sym typeface="Wingdings" panose="05000000000000000000" pitchFamily="2" charset="2"/>
                        </a:rPr>
                        <a:t>Promotional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baseline="0" dirty="0">
                          <a:sym typeface="Wingdings" panose="05000000000000000000" pitchFamily="2" charset="2"/>
                        </a:rPr>
                        <a:t>Promotional activities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Monitoring performances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Monitoring performances</a:t>
                      </a:r>
                      <a:endParaRPr kumimoji="0" lang="en-MY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Deadline for 5 years with yearly breakdown</a:t>
                      </a:r>
                      <a:endParaRPr kumimoji="0" lang="en-MY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 – June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June – 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971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Sept.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Jan. – Sept.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930295"/>
                  </a:ext>
                </a:extLst>
              </a:tr>
              <a:tr h="209129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Sept.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Sept.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08395"/>
                  </a:ext>
                </a:extLst>
              </a:tr>
              <a:tr h="281768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Sept–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627575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Activity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/>
                        <a:t>Sept.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300" dirty="0"/>
                        <a:t>Jan. – Dis.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87569"/>
                  </a:ext>
                </a:extLst>
              </a:tr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for 5 years with yearly breakdown</a:t>
                      </a:r>
                      <a:endParaRPr kumimoji="0" lang="en-MY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2020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2021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2022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2023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2024</a:t>
                      </a:r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2025</a:t>
                      </a:r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82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0499"/>
              </p:ext>
            </p:extLst>
          </p:nvPr>
        </p:nvGraphicFramePr>
        <p:xfrm>
          <a:off x="666204" y="1968562"/>
          <a:ext cx="10816046" cy="34263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3773">
                  <a:extLst>
                    <a:ext uri="{9D8B030D-6E8A-4147-A177-3AD203B41FA5}">
                      <a16:colId xmlns:a16="http://schemas.microsoft.com/office/drawing/2014/main" val="2965205219"/>
                    </a:ext>
                  </a:extLst>
                </a:gridCol>
                <a:gridCol w="10032273">
                  <a:extLst>
                    <a:ext uri="{9D8B030D-6E8A-4147-A177-3AD203B41FA5}">
                      <a16:colId xmlns:a16="http://schemas.microsoft.com/office/drawing/2014/main" val="4155285443"/>
                    </a:ext>
                  </a:extLst>
                </a:gridCol>
              </a:tblGrid>
              <a:tr h="929711">
                <a:tc>
                  <a:txBody>
                    <a:bodyPr/>
                    <a:lstStyle/>
                    <a:p>
                      <a:pPr algn="ctr"/>
                      <a:r>
                        <a:rPr lang="en-MY" sz="20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INSTRUCTOR</a:t>
                      </a:r>
                      <a:r>
                        <a:rPr lang="en-MY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/PENANGGUNGJAWAB: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42455"/>
                  </a:ext>
                </a:extLst>
              </a:tr>
              <a:tr h="1566975">
                <a:tc>
                  <a:txBody>
                    <a:bodyPr/>
                    <a:lstStyle/>
                    <a:p>
                      <a:r>
                        <a:rPr lang="ms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2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 Tun Abdul Razak, UiTM Shah Alam : (4) orang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Perpustakaan-perpustakaan Fakulti : (4) orang </a:t>
                      </a:r>
                    </a:p>
                    <a:p>
                      <a:pPr algn="just"/>
                      <a:endParaRPr lang="ms-MY" sz="2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27295"/>
                  </a:ext>
                </a:extLst>
              </a:tr>
              <a:tr h="929711">
                <a:tc>
                  <a:txBody>
                    <a:bodyPr/>
                    <a:lstStyle/>
                    <a:p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2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Perpustakaan-perpustakaan UiTM cawangan : (12) orang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378548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6204" y="365125"/>
            <a:ext cx="10816046" cy="1325563"/>
          </a:xfrm>
        </p:spPr>
        <p:txBody>
          <a:bodyPr>
            <a:normAutofit/>
          </a:bodyPr>
          <a:lstStyle/>
          <a:p>
            <a:r>
              <a:rPr lang="en-MY" b="1" i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INSTRUCTOR</a:t>
            </a:r>
            <a:r>
              <a:rPr lang="en-MY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/PENANGGUNGJAWAB</a:t>
            </a:r>
            <a:r>
              <a:rPr lang="en-MY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MY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529045" y="5839097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Instructor/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Penanggungjawab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semakan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semula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4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>
            <a:normAutofit/>
          </a:bodyPr>
          <a:lstStyle/>
          <a:p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IMPAK </a:t>
            </a:r>
            <a:r>
              <a:rPr lang="en-MY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LETIcy</a:t>
            </a:r>
            <a:r>
              <a:rPr lang="en-MY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6432"/>
            <a:ext cx="10515600" cy="4403478"/>
          </a:xfrm>
        </p:spPr>
        <p:txBody>
          <a:bodyPr>
            <a:normAutofit/>
          </a:bodyPr>
          <a:lstStyle/>
          <a:p>
            <a:pPr lvl="0" algn="just"/>
            <a:r>
              <a:rPr lang="ms-MY" sz="3200" b="1" dirty="0"/>
              <a:t>Sokong halatuju universiti </a:t>
            </a:r>
            <a:r>
              <a:rPr lang="ms-MY" sz="3200" dirty="0"/>
              <a:t>ke arah Universiti Terkemuka Dunia, Pendidikan Berkualiti dalam penyampaian perkhidmatan berkualiti</a:t>
            </a:r>
          </a:p>
          <a:p>
            <a:pPr lvl="0" algn="just"/>
            <a:r>
              <a:rPr lang="ms-MY" sz="3200" b="1" dirty="0"/>
              <a:t>Ketampakan (</a:t>
            </a:r>
            <a:r>
              <a:rPr lang="ms-MY" sz="3200" b="1" i="1" dirty="0"/>
              <a:t>visibility</a:t>
            </a:r>
            <a:r>
              <a:rPr lang="ms-MY" sz="3200" b="1" dirty="0"/>
              <a:t>) perkhidmatan PTAR </a:t>
            </a:r>
            <a:r>
              <a:rPr lang="ms-MY" sz="3200" dirty="0"/>
              <a:t>dengan menyediakan perkhidmatan sokongan yang memberi daya tambah kepada pembelajaran, pengajaran dan penyelidikan universiti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325226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469</Words>
  <Application>Microsoft Office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Nova Cond</vt:lpstr>
      <vt:lpstr>Calibri</vt:lpstr>
      <vt:lpstr>Calibri Light</vt:lpstr>
      <vt:lpstr>Wingdings</vt:lpstr>
      <vt:lpstr>Office Theme</vt:lpstr>
      <vt:lpstr>PowerPoint Presentation</vt:lpstr>
      <vt:lpstr>TUJUAN:</vt:lpstr>
      <vt:lpstr>SASARAN KPI:</vt:lpstr>
      <vt:lpstr>PowerPoint Presentation</vt:lpstr>
      <vt:lpstr>INSTRUCTOR/PENANGGUNGJAWAB*</vt:lpstr>
      <vt:lpstr>IMPAK LETIcy: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PENGURUSAN DALAMAN PERPUSTAKAAN TUN ABDUL RAZAK UiTM SHAH ALAM Bil 1// 2020</dc:title>
  <dc:creator>ZALIFAH BINTI AWANG ZAKARIA</dc:creator>
  <cp:lastModifiedBy>ZALIFAH BINTI AWANG ZAKARIA </cp:lastModifiedBy>
  <cp:revision>20</cp:revision>
  <dcterms:created xsi:type="dcterms:W3CDTF">2020-02-27T15:05:00Z</dcterms:created>
  <dcterms:modified xsi:type="dcterms:W3CDTF">2020-02-28T06:08:05Z</dcterms:modified>
</cp:coreProperties>
</file>