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58" r:id="rId4"/>
    <p:sldId id="266" r:id="rId5"/>
    <p:sldId id="270" r:id="rId6"/>
    <p:sldId id="268" r:id="rId7"/>
    <p:sldId id="273" r:id="rId8"/>
    <p:sldId id="269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CB0-87E3-4C3F-B458-8D2B6B3F773B}" type="datetimeFigureOut">
              <a:rPr lang="en-MY" smtClean="0"/>
              <a:t>4/3/2020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995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CB0-87E3-4C3F-B458-8D2B6B3F773B}" type="datetimeFigureOut">
              <a:rPr lang="en-MY" smtClean="0"/>
              <a:t>4/3/2020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4868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CB0-87E3-4C3F-B458-8D2B6B3F773B}" type="datetimeFigureOut">
              <a:rPr lang="en-MY" smtClean="0"/>
              <a:t>4/3/2020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3198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CB0-87E3-4C3F-B458-8D2B6B3F773B}" type="datetimeFigureOut">
              <a:rPr lang="en-MY" smtClean="0"/>
              <a:t>4/3/2020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4021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CB0-87E3-4C3F-B458-8D2B6B3F773B}" type="datetimeFigureOut">
              <a:rPr lang="en-MY" smtClean="0"/>
              <a:t>4/3/2020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3241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CB0-87E3-4C3F-B458-8D2B6B3F773B}" type="datetimeFigureOut">
              <a:rPr lang="en-MY" smtClean="0"/>
              <a:t>4/3/2020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9754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CB0-87E3-4C3F-B458-8D2B6B3F773B}" type="datetimeFigureOut">
              <a:rPr lang="en-MY" smtClean="0"/>
              <a:t>4/3/2020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2013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CB0-87E3-4C3F-B458-8D2B6B3F773B}" type="datetimeFigureOut">
              <a:rPr lang="en-MY" smtClean="0"/>
              <a:t>4/3/2020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0827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CB0-87E3-4C3F-B458-8D2B6B3F773B}" type="datetimeFigureOut">
              <a:rPr lang="en-MY" smtClean="0"/>
              <a:t>4/3/2020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6186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CB0-87E3-4C3F-B458-8D2B6B3F773B}" type="datetimeFigureOut">
              <a:rPr lang="en-MY" smtClean="0"/>
              <a:t>4/3/2020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24428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CB0-87E3-4C3F-B458-8D2B6B3F773B}" type="datetimeFigureOut">
              <a:rPr lang="en-MY" smtClean="0"/>
              <a:t>4/3/2020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9407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43CB0-87E3-4C3F-B458-8D2B6B3F773B}" type="datetimeFigureOut">
              <a:rPr lang="en-MY" smtClean="0"/>
              <a:t>4/3/2020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5538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Hasil carian imej untuk purple blue background">
            <a:extLst>
              <a:ext uri="{FF2B5EF4-FFF2-40B4-BE49-F238E27FC236}">
                <a16:creationId xmlns:a16="http://schemas.microsoft.com/office/drawing/2014/main" id="{BB5DC00E-BB82-4FA7-88E7-6D3692A4AB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407"/>
          <a:stretch/>
        </p:blipFill>
        <p:spPr bwMode="auto">
          <a:xfrm rot="10800000">
            <a:off x="0" y="-2774831"/>
            <a:ext cx="12192000" cy="3416427"/>
          </a:xfrm>
          <a:prstGeom prst="rect">
            <a:avLst/>
          </a:prstGeom>
          <a:noFill/>
          <a:effectLst>
            <a:outerShdw sx="1000" sy="1000" algn="ctr" rotWithShape="0">
              <a:srgbClr val="000000">
                <a:alpha val="23000"/>
              </a:srgbClr>
            </a:outerShdw>
            <a:reflection blurRad="76200" stA="84000" endPos="71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mage result for uitm dihatiku transparent">
            <a:extLst>
              <a:ext uri="{FF2B5EF4-FFF2-40B4-BE49-F238E27FC236}">
                <a16:creationId xmlns:a16="http://schemas.microsoft.com/office/drawing/2014/main" id="{5910CD78-4E8E-4E23-8D39-DB305B8DA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021" y="5933716"/>
            <a:ext cx="1214206" cy="4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0CBF5DE-13D0-45D3-AD2E-271D0C365116}"/>
              </a:ext>
            </a:extLst>
          </p:cNvPr>
          <p:cNvSpPr txBox="1"/>
          <p:nvPr/>
        </p:nvSpPr>
        <p:spPr>
          <a:xfrm>
            <a:off x="0" y="6225469"/>
            <a:ext cx="13708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800" b="1" i="1">
                <a:solidFill>
                  <a:schemeClr val="bg1"/>
                </a:solidFill>
              </a:rPr>
              <a:t>“With Knowledge We Lead”</a:t>
            </a:r>
          </a:p>
        </p:txBody>
      </p:sp>
      <p:sp>
        <p:nvSpPr>
          <p:cNvPr id="27" name="TextBox 138">
            <a:extLst>
              <a:ext uri="{FF2B5EF4-FFF2-40B4-BE49-F238E27FC236}">
                <a16:creationId xmlns:a16="http://schemas.microsoft.com/office/drawing/2014/main" id="{E2A27F1E-4238-4729-B559-F68547AE1C2A}"/>
              </a:ext>
            </a:extLst>
          </p:cNvPr>
          <p:cNvSpPr txBox="1"/>
          <p:nvPr/>
        </p:nvSpPr>
        <p:spPr>
          <a:xfrm>
            <a:off x="19056" y="6378194"/>
            <a:ext cx="2010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#Read@Uni</a:t>
            </a:r>
            <a:b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</a:br>
            <a: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#Malaysiamembaca</a:t>
            </a:r>
            <a:b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</a:br>
            <a: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#UiTMmembaca </a:t>
            </a:r>
          </a:p>
        </p:txBody>
      </p:sp>
      <p:pic>
        <p:nvPicPr>
          <p:cNvPr id="28" name="Picture 2" descr="http://ptar.uitm.edu.my/img/uitm/readuni-ua.png">
            <a:extLst>
              <a:ext uri="{FF2B5EF4-FFF2-40B4-BE49-F238E27FC236}">
                <a16:creationId xmlns:a16="http://schemas.microsoft.com/office/drawing/2014/main" id="{C47D6295-06D9-46E8-92DA-9D5B06D2E8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08"/>
          <a:stretch/>
        </p:blipFill>
        <p:spPr bwMode="auto">
          <a:xfrm>
            <a:off x="105384" y="5921694"/>
            <a:ext cx="1141526" cy="32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F9811E1-FDD8-4841-AEA8-A0749FBCCA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4986" y="5921380"/>
            <a:ext cx="1214206" cy="858735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832AFFD8-644A-4DFF-AACD-4EE8E7C662BE}"/>
              </a:ext>
            </a:extLst>
          </p:cNvPr>
          <p:cNvSpPr txBox="1">
            <a:spLocks/>
          </p:cNvSpPr>
          <p:nvPr/>
        </p:nvSpPr>
        <p:spPr>
          <a:xfrm>
            <a:off x="1370888" y="2974554"/>
            <a:ext cx="9508971" cy="17531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PROJEK INISIATIF: SDI@PTAR</a:t>
            </a:r>
            <a:endParaRPr lang="en-US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F742DCA-D850-43D0-AB32-B63C6FCF8AB3}"/>
              </a:ext>
            </a:extLst>
          </p:cNvPr>
          <p:cNvSpPr txBox="1"/>
          <p:nvPr/>
        </p:nvSpPr>
        <p:spPr>
          <a:xfrm>
            <a:off x="80211" y="6209428"/>
            <a:ext cx="13708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800" b="1" i="1"/>
              <a:t>“With Knowledge We Lead”</a:t>
            </a:r>
          </a:p>
        </p:txBody>
      </p:sp>
      <p:pic>
        <p:nvPicPr>
          <p:cNvPr id="13" name="Picture 2" descr="C:\Users\User\AppData\Local\Temp\LOGO-baru-3-1.png">
            <a:extLst>
              <a:ext uri="{FF2B5EF4-FFF2-40B4-BE49-F238E27FC236}">
                <a16:creationId xmlns:a16="http://schemas.microsoft.com/office/drawing/2014/main" id="{7EED09C2-0479-4691-BA44-7F8520483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192" y="809240"/>
            <a:ext cx="5234454" cy="1444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BF21789-BB9D-460E-A1CC-373A0988E025}"/>
              </a:ext>
            </a:extLst>
          </p:cNvPr>
          <p:cNvSpPr txBox="1">
            <a:spLocks/>
          </p:cNvSpPr>
          <p:nvPr/>
        </p:nvSpPr>
        <p:spPr>
          <a:xfrm>
            <a:off x="1763486" y="4727700"/>
            <a:ext cx="8882743" cy="633439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Selective Dissemination of Information</a:t>
            </a:r>
            <a:endParaRPr lang="en-US" sz="3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491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FC4B0-28B7-440A-8873-6B62F6A39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CONTOH SURAT DAN MAKLUMBALAS</a:t>
            </a:r>
          </a:p>
        </p:txBody>
      </p:sp>
      <p:pic>
        <p:nvPicPr>
          <p:cNvPr id="5" name="Content Placeholder 4" descr="A close up of text on a whiteboard&#10;&#10;Description automatically generated">
            <a:extLst>
              <a:ext uri="{FF2B5EF4-FFF2-40B4-BE49-F238E27FC236}">
                <a16:creationId xmlns:a16="http://schemas.microsoft.com/office/drawing/2014/main" id="{002C7875-7043-4FE0-84C4-BEF5257B0B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271235" y="2432802"/>
            <a:ext cx="4279672" cy="3209754"/>
          </a:xfrm>
          <a:ln>
            <a:solidFill>
              <a:schemeClr val="tx1"/>
            </a:solidFill>
          </a:ln>
        </p:spPr>
      </p:pic>
      <p:pic>
        <p:nvPicPr>
          <p:cNvPr id="7" name="Picture 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4DCF1CA1-1A42-4581-8239-CC2B62A791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813" y="1897843"/>
            <a:ext cx="3209754" cy="42796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31628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9238"/>
            <a:ext cx="10515600" cy="1649093"/>
          </a:xfrm>
        </p:spPr>
        <p:txBody>
          <a:bodyPr>
            <a:normAutofit/>
          </a:bodyPr>
          <a:lstStyle/>
          <a:p>
            <a:pPr algn="just"/>
            <a:r>
              <a:rPr lang="ms-MY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Memaklumkan Kemajuan Projek Inisiatif </a:t>
            </a:r>
            <a:r>
              <a:rPr lang="ms-MY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SDI@PTAR </a:t>
            </a:r>
            <a:r>
              <a:rPr lang="ms-MY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 dijalankan di Perpustakaan Tun Abdul Razak, UiTM Shah Alam, Perpustakaan-perpustakaan Fakulti dan Perpustakaan-perpustakaan cawangan di seluruh sistem UiTM di Malaysia. </a:t>
            </a:r>
          </a:p>
          <a:p>
            <a:pPr marL="0" indent="0" algn="just">
              <a:buNone/>
            </a:pPr>
            <a:endParaRPr lang="en-MY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38348" y="27462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PEMBENTANGAN &amp; KELULUSAN: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711072"/>
            <a:ext cx="10515600" cy="1662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ms-MY" sz="2600" dirty="0">
                <a:latin typeface="Arial" panose="020B0604020202020204" pitchFamily="34" charset="0"/>
                <a:cs typeface="Arial" panose="020B0604020202020204" pitchFamily="34" charset="0"/>
              </a:rPr>
              <a:t>Bengkel Perancangan Strategik Perpustakaan UiTM di Institut Pembangunan Kepimpinan (ILD), UiTM, Bandar Enstek, Nilai pada 18 hingga 20 Februari 2020.</a:t>
            </a:r>
          </a:p>
          <a:p>
            <a:pPr algn="just"/>
            <a:r>
              <a:rPr lang="ms-MY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Mesyuarat Jawatankuasa Pengurusan Eksekutif, Perpustakaan Tun Abdul Razak, Bil. 2/2020 pada 27 Februari 2020 (Khamis), BMU, PTAR, UiTM Shah Alam </a:t>
            </a:r>
          </a:p>
          <a:p>
            <a:pPr marL="0" indent="0" algn="just">
              <a:buNone/>
            </a:pPr>
            <a:endParaRPr lang="ms-MY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MY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31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108958"/>
            <a:ext cx="10515600" cy="2132784"/>
          </a:xfrm>
        </p:spPr>
        <p:txBody>
          <a:bodyPr>
            <a:normAutofit/>
          </a:bodyPr>
          <a:lstStyle/>
          <a:p>
            <a:pPr algn="just"/>
            <a:r>
              <a:rPr lang="ms-MY" sz="2800" dirty="0">
                <a:latin typeface="Arial" panose="020B0604020202020204" pitchFamily="34" charset="0"/>
                <a:cs typeface="Arial" panose="020B0604020202020204" pitchFamily="34" charset="0"/>
              </a:rPr>
              <a:t>Penyediaan maklumat terbaharu yang berfokuskan kepada bahan-bahan yang berimpak tinggi (Penerbitan </a:t>
            </a:r>
            <a:r>
              <a:rPr lang="ms-MY" sz="2800" i="1" dirty="0">
                <a:latin typeface="Arial" panose="020B0604020202020204" pitchFamily="34" charset="0"/>
                <a:cs typeface="Arial" panose="020B0604020202020204" pitchFamily="34" charset="0"/>
              </a:rPr>
              <a:t>Quartile 1, Translational Research</a:t>
            </a:r>
            <a:r>
              <a:rPr lang="ms-MY" sz="2800" dirty="0">
                <a:latin typeface="Arial" panose="020B0604020202020204" pitchFamily="34" charset="0"/>
                <a:cs typeface="Arial" panose="020B0604020202020204" pitchFamily="34" charset="0"/>
              </a:rPr>
              <a:t> terutama bidang tumpuan Sains, Teknologi, Kemanusiaan dan Keusahawanan), selain bidang khusus yang ditentukan oleh kumpulan sasar. </a:t>
            </a:r>
            <a:endParaRPr lang="en-MY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BF21789-BB9D-460E-A1CC-373A0988E02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1337" y="5241742"/>
            <a:ext cx="10446113" cy="1446442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ms-MY" sz="2800" b="1" dirty="0">
              <a:solidFill>
                <a:srgbClr val="FFFF00"/>
              </a:solidFill>
            </a:endParaRPr>
          </a:p>
          <a:p>
            <a:pPr algn="ctr"/>
            <a:endParaRPr lang="ms-MY" sz="2800" b="1" dirty="0">
              <a:solidFill>
                <a:srgbClr val="FFFF00"/>
              </a:solidFill>
            </a:endParaRPr>
          </a:p>
          <a:p>
            <a:pPr algn="ctr"/>
            <a:endParaRPr lang="ms-MY" sz="2800" b="1" dirty="0">
              <a:solidFill>
                <a:srgbClr val="FFFF00"/>
              </a:solidFill>
            </a:endParaRPr>
          </a:p>
          <a:p>
            <a:pPr algn="ctr"/>
            <a:endParaRPr lang="ms-MY" sz="2800" b="1" dirty="0">
              <a:solidFill>
                <a:srgbClr val="FFFF00"/>
              </a:solidFill>
            </a:endParaRPr>
          </a:p>
          <a:p>
            <a:pPr algn="ctr"/>
            <a:endParaRPr lang="ms-MY" sz="2800" b="1" dirty="0">
              <a:solidFill>
                <a:srgbClr val="FFFF00"/>
              </a:solidFill>
            </a:endParaRPr>
          </a:p>
          <a:p>
            <a:pPr algn="ctr"/>
            <a:endParaRPr lang="ms-MY" sz="2800" b="1" dirty="0">
              <a:solidFill>
                <a:srgbClr val="FFFF00"/>
              </a:solidFill>
            </a:endParaRPr>
          </a:p>
          <a:p>
            <a:pPr algn="ctr"/>
            <a:endParaRPr lang="ms-MY" sz="2800" b="1" dirty="0">
              <a:solidFill>
                <a:srgbClr val="FFFF00"/>
              </a:solidFill>
            </a:endParaRPr>
          </a:p>
          <a:p>
            <a:pPr algn="ctr"/>
            <a:endParaRPr lang="ms-MY" sz="2800" b="1" dirty="0">
              <a:solidFill>
                <a:srgbClr val="FFFF00"/>
              </a:solidFill>
            </a:endParaRPr>
          </a:p>
          <a:p>
            <a:pPr algn="ctr"/>
            <a:endParaRPr lang="ms-MY" sz="2800" b="1" dirty="0">
              <a:solidFill>
                <a:srgbClr val="FFFF00"/>
              </a:solidFill>
            </a:endParaRPr>
          </a:p>
          <a:p>
            <a:pPr algn="ctr"/>
            <a:endParaRPr lang="ms-MY" sz="2800" b="1" dirty="0">
              <a:solidFill>
                <a:srgbClr val="FFFF00"/>
              </a:solidFill>
            </a:endParaRPr>
          </a:p>
          <a:p>
            <a:pPr algn="ctr"/>
            <a:endParaRPr lang="ms-MY" sz="2800" b="1" dirty="0">
              <a:solidFill>
                <a:srgbClr val="FFFF00"/>
              </a:solidFill>
            </a:endParaRPr>
          </a:p>
          <a:p>
            <a:pPr algn="ctr"/>
            <a:endParaRPr lang="ms-MY" sz="2800" b="1" dirty="0">
              <a:solidFill>
                <a:srgbClr val="FFFF00"/>
              </a:solidFill>
            </a:endParaRPr>
          </a:p>
          <a:p>
            <a:pPr algn="ctr"/>
            <a:endParaRPr lang="ms-MY" sz="2800" b="1" dirty="0">
              <a:solidFill>
                <a:srgbClr val="FFFF00"/>
              </a:solidFill>
            </a:endParaRPr>
          </a:p>
          <a:p>
            <a:pPr algn="ctr"/>
            <a:endParaRPr lang="ms-MY" sz="2800" b="1" dirty="0">
              <a:solidFill>
                <a:srgbClr val="FFFF00"/>
              </a:solidFill>
            </a:endParaRPr>
          </a:p>
          <a:p>
            <a:pPr algn="ctr"/>
            <a:endParaRPr lang="ms-MY" sz="2800" b="1" dirty="0">
              <a:solidFill>
                <a:srgbClr val="FFFF00"/>
              </a:solidFill>
            </a:endParaRPr>
          </a:p>
          <a:p>
            <a:pPr algn="ctr"/>
            <a:r>
              <a:rPr lang="ms-MY" sz="2800" b="1" dirty="0">
                <a:solidFill>
                  <a:srgbClr val="FFFF00"/>
                </a:solidFill>
              </a:rPr>
              <a:t>KPI Bahagian: Peningkatan Peratusan Perkhidmatan SDI sebanyak 20 (% ) Peratus setahun</a:t>
            </a:r>
            <a:endParaRPr lang="en-MY" sz="2800" b="1" dirty="0">
              <a:solidFill>
                <a:srgbClr val="FFFF00"/>
              </a:solidFill>
            </a:endParaRPr>
          </a:p>
          <a:p>
            <a:pPr algn="just"/>
            <a:endParaRPr lang="en-MY" sz="2800" b="1" dirty="0">
              <a:solidFill>
                <a:srgbClr val="FFFF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1850" y="17964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sz="4000" b="1" dirty="0">
                <a:solidFill>
                  <a:srgbClr val="00206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FOKUS UTAMA INISIATIF</a:t>
            </a:r>
            <a:r>
              <a:rPr lang="en-MY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1850" y="105198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ms-MY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 initiatif yang memfokuskan kelangsungan penyediaan perkhidmatan penyebaran maklumat terpilih kepada pengguna sasar.</a:t>
            </a:r>
            <a:endParaRPr lang="en-MY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2593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SDI@PTAR</a:t>
            </a:r>
          </a:p>
          <a:p>
            <a:r>
              <a:rPr lang="en-MY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4759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5936"/>
            <a:ext cx="10515600" cy="1325563"/>
          </a:xfrm>
        </p:spPr>
        <p:txBody>
          <a:bodyPr>
            <a:normAutofit/>
          </a:bodyPr>
          <a:lstStyle/>
          <a:p>
            <a:r>
              <a:rPr lang="en-MY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SKOP: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8865"/>
            <a:ext cx="10515600" cy="1662158"/>
          </a:xfrm>
        </p:spPr>
        <p:txBody>
          <a:bodyPr>
            <a:normAutofit/>
          </a:bodyPr>
          <a:lstStyle/>
          <a:p>
            <a:pPr algn="just"/>
            <a:r>
              <a:rPr lang="ms-MY" dirty="0">
                <a:latin typeface="Arial" panose="020B0604020202020204" pitchFamily="34" charset="0"/>
                <a:cs typeface="Arial" panose="020B0604020202020204" pitchFamily="34" charset="0"/>
              </a:rPr>
              <a:t>Mencakupi penyediaan maklumat terbaharu berdasarkan profil  keperluan bidang khusus atau kecenderungan minat yang telah ditentukan oleh pengguna sasar. 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2337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KAEDAH: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3251589"/>
            <a:ext cx="10515600" cy="16621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ms-MY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Kaedah penyampaian perkhidmatan ini adalah menggunakan </a:t>
            </a:r>
            <a:r>
              <a:rPr lang="en-MY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 </a:t>
            </a:r>
            <a:r>
              <a:rPr lang="en-MY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emel</a:t>
            </a:r>
            <a:r>
              <a:rPr lang="en-MY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rasmi</a:t>
            </a:r>
            <a:r>
              <a:rPr lang="en-MY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UiTM</a:t>
            </a:r>
            <a:r>
              <a:rPr lang="en-MY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MY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MY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WhatsApps</a:t>
            </a:r>
            <a:r>
              <a:rPr lang="en-MY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ms-MY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MY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519" y="4245429"/>
            <a:ext cx="9754281" cy="223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4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931060"/>
              </p:ext>
            </p:extLst>
          </p:nvPr>
        </p:nvGraphicFramePr>
        <p:xfrm>
          <a:off x="666204" y="1968562"/>
          <a:ext cx="10816046" cy="42244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08023">
                  <a:extLst>
                    <a:ext uri="{9D8B030D-6E8A-4147-A177-3AD203B41FA5}">
                      <a16:colId xmlns:a16="http://schemas.microsoft.com/office/drawing/2014/main" val="2965205219"/>
                    </a:ext>
                  </a:extLst>
                </a:gridCol>
                <a:gridCol w="5408023">
                  <a:extLst>
                    <a:ext uri="{9D8B030D-6E8A-4147-A177-3AD203B41FA5}">
                      <a16:colId xmlns:a16="http://schemas.microsoft.com/office/drawing/2014/main" val="4155285443"/>
                    </a:ext>
                  </a:extLst>
                </a:gridCol>
              </a:tblGrid>
              <a:tr h="597324">
                <a:tc>
                  <a:txBody>
                    <a:bodyPr/>
                    <a:lstStyle/>
                    <a:p>
                      <a:pPr algn="ctr"/>
                      <a:r>
                        <a:rPr lang="en-MY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KATEGORI KUMPULAN SASAR</a:t>
                      </a:r>
                      <a:endParaRPr lang="en-MY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PENYEDIA/PENANGGUNGJAWAB: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542455"/>
                  </a:ext>
                </a:extLst>
              </a:tr>
              <a:tr h="597324">
                <a:tc>
                  <a:txBody>
                    <a:bodyPr/>
                    <a:lstStyle/>
                    <a:p>
                      <a:r>
                        <a:rPr lang="ms-MY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Pengurusan Eksekutif Universiti, seramai sembilan (9)* orang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ms-MY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Perpustakaan Tun Abdul Razak, UiTM Shah Alam : (3) orang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Perpustakaan-perpustakaan Fakulti : (4) orang </a:t>
                      </a:r>
                    </a:p>
                    <a:p>
                      <a:pPr algn="just"/>
                      <a:endParaRPr lang="ms-MY" sz="2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927295"/>
                  </a:ext>
                </a:extLst>
              </a:tr>
              <a:tr h="597324">
                <a:tc>
                  <a:txBody>
                    <a:bodyPr/>
                    <a:lstStyle/>
                    <a:p>
                      <a:r>
                        <a:rPr lang="ms-MY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Rektor bagi setiap UiTM Kampus Cawangan seramai  (12) </a:t>
                      </a:r>
                      <a:endParaRPr lang="en-MY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ms-MY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Perpustakaan-perpustakaan UiTM cawangan : (12) orang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378548"/>
                  </a:ext>
                </a:extLst>
              </a:tr>
              <a:tr h="597324">
                <a:tc>
                  <a:txBody>
                    <a:bodyPr/>
                    <a:lstStyle/>
                    <a:p>
                      <a:r>
                        <a:rPr lang="ms-MY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Dekan-dekan Fakulti bagi 27 Fakulti di UiTM Shah Alam.</a:t>
                      </a:r>
                      <a:endParaRPr lang="en-MY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ms-MY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Perpustakaan Tun Abdul Razak, UiTM Shah Alam : (3) orang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Perpustakaan-perpustakaan Fakulti : (4) orang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286237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66204" y="365125"/>
            <a:ext cx="10816046" cy="1325563"/>
          </a:xfrm>
        </p:spPr>
        <p:txBody>
          <a:bodyPr>
            <a:normAutofit/>
          </a:bodyPr>
          <a:lstStyle/>
          <a:p>
            <a:r>
              <a:rPr lang="en-MY" b="1" dirty="0">
                <a:solidFill>
                  <a:srgbClr val="00206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KUMPULAN SASAR : PENYEDIA</a:t>
            </a:r>
            <a:endParaRPr lang="en-MY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60464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sz="4000" b="1" dirty="0">
                <a:solidFill>
                  <a:srgbClr val="00206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SASARAN KPI: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9239"/>
            <a:ext cx="10515600" cy="865322"/>
          </a:xfrm>
        </p:spPr>
        <p:txBody>
          <a:bodyPr>
            <a:normAutofit/>
          </a:bodyPr>
          <a:lstStyle/>
          <a:p>
            <a:pPr algn="just"/>
            <a:r>
              <a:rPr lang="ms-MY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Peningkatan Peratusan Perkhidmatan SDI sebanyak 20 (%) Peratus Setahun</a:t>
            </a:r>
          </a:p>
          <a:p>
            <a:pPr marL="0" indent="0" algn="just">
              <a:buNone/>
            </a:pPr>
            <a:endParaRPr lang="en-MY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469" y="21061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sz="4000" b="1" dirty="0">
                <a:solidFill>
                  <a:srgbClr val="00206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JANGKAAN PENCAPAIAN: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711072"/>
            <a:ext cx="10515600" cy="1662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ms-MY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MY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324600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ms-MY" sz="2800" dirty="0">
                <a:latin typeface="Arial" panose="020B0604020202020204" pitchFamily="34" charset="0"/>
                <a:cs typeface="Arial" panose="020B0604020202020204" pitchFamily="34" charset="0"/>
              </a:rPr>
              <a:t>Carta perbatuan Cadangan Pelaksanaan Projek Inisiatif SDI@PTAR bagi tempoh lima (5) Tahun dilampirkan di Lampiran 1.</a:t>
            </a:r>
            <a:endParaRPr lang="en-MY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MY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4489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MY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974953"/>
              </p:ext>
            </p:extLst>
          </p:nvPr>
        </p:nvGraphicFramePr>
        <p:xfrm>
          <a:off x="838200" y="4850915"/>
          <a:ext cx="10515600" cy="1564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1102297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6144259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0961747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27901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9179583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549636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398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/>
                        <a:t>July 2020 (Shah </a:t>
                      </a:r>
                      <a:r>
                        <a:rPr lang="en-MY" sz="1600" dirty="0" err="1"/>
                        <a:t>Alam</a:t>
                      </a:r>
                      <a:r>
                        <a:rPr lang="en-MY" sz="1600" dirty="0"/>
                        <a:t> – Pilot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194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/>
                        <a:t>Sept 2020 (</a:t>
                      </a:r>
                      <a:r>
                        <a:rPr lang="en-MY" sz="1600" dirty="0" err="1"/>
                        <a:t>PUiTM</a:t>
                      </a:r>
                      <a:r>
                        <a:rPr lang="en-MY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494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211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901949"/>
              </p:ext>
            </p:extLst>
          </p:nvPr>
        </p:nvGraphicFramePr>
        <p:xfrm>
          <a:off x="462182" y="962502"/>
          <a:ext cx="11151549" cy="5066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951">
                  <a:extLst>
                    <a:ext uri="{9D8B030D-6E8A-4147-A177-3AD203B41FA5}">
                      <a16:colId xmlns:a16="http://schemas.microsoft.com/office/drawing/2014/main" val="2865121862"/>
                    </a:ext>
                  </a:extLst>
                </a:gridCol>
                <a:gridCol w="1546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3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9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Project</a:t>
                      </a:r>
                      <a:endParaRPr lang="en-MY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600" b="1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uLnTx/>
                          <a:uFillTx/>
                        </a:rPr>
                        <a:t>SDI @PTAR</a:t>
                      </a:r>
                      <a:endParaRPr kumimoji="0" lang="en-MY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947474"/>
                  </a:ext>
                </a:extLst>
              </a:tr>
              <a:tr h="213360">
                <a:tc rowSpan="2">
                  <a:txBody>
                    <a:bodyPr/>
                    <a:lstStyle/>
                    <a:p>
                      <a:r>
                        <a:rPr lang="en-US" sz="1300" dirty="0"/>
                        <a:t>Activities for 5 years with yearly</a:t>
                      </a:r>
                      <a:r>
                        <a:rPr lang="en-US" sz="1300" baseline="0" dirty="0"/>
                        <a:t> breakdown</a:t>
                      </a:r>
                      <a:endParaRPr lang="en-MY" sz="13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2020</a:t>
                      </a:r>
                      <a:endParaRPr lang="en-MY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2021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2022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2023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2024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2025</a:t>
                      </a:r>
                      <a:endParaRPr lang="en-MY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30188" indent="-230188">
                        <a:buFont typeface="+mj-lt"/>
                        <a:buAutoNum type="arabicPeriod"/>
                      </a:pPr>
                      <a:r>
                        <a:rPr lang="en-US" sz="1300" baseline="0" dirty="0">
                          <a:sym typeface="Wingdings" panose="05000000000000000000" pitchFamily="2" charset="2"/>
                        </a:rPr>
                        <a:t>Profile development</a:t>
                      </a:r>
                    </a:p>
                    <a:p>
                      <a:pPr marL="230188" indent="-230188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 err="1">
                          <a:sym typeface="Wingdings" panose="05000000000000000000" pitchFamily="2" charset="2"/>
                        </a:rPr>
                        <a:t>UiTM</a:t>
                      </a:r>
                      <a:r>
                        <a:rPr lang="en-US" sz="1300" baseline="0" dirty="0">
                          <a:sym typeface="Wingdings" panose="05000000000000000000" pitchFamily="2" charset="2"/>
                        </a:rPr>
                        <a:t> Executive Management: 7 </a:t>
                      </a:r>
                    </a:p>
                    <a:p>
                      <a:pPr marL="230188" indent="-230188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 err="1">
                          <a:sym typeface="Wingdings" panose="05000000000000000000" pitchFamily="2" charset="2"/>
                        </a:rPr>
                        <a:t>UiTM</a:t>
                      </a:r>
                      <a:r>
                        <a:rPr lang="en-US" sz="1300" baseline="0" dirty="0">
                          <a:sym typeface="Wingdings" panose="05000000000000000000" pitchFamily="2" charset="2"/>
                        </a:rPr>
                        <a:t> Rectors: 13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300" baseline="0" dirty="0">
                        <a:sym typeface="Wingdings" panose="05000000000000000000" pitchFamily="2" charset="2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300" baseline="0" dirty="0">
                          <a:sym typeface="Wingdings" panose="05000000000000000000" pitchFamily="2" charset="2"/>
                        </a:rPr>
                        <a:t>2. Provide information for latest high impact journal articles and library collections.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>
                          <a:sym typeface="Wingdings" panose="05000000000000000000" pitchFamily="2" charset="2"/>
                        </a:rPr>
                        <a:t>Deans: 27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1200" baseline="0" dirty="0"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300" baseline="0" dirty="0">
                          <a:sym typeface="Wingdings" panose="05000000000000000000" pitchFamily="2" charset="2"/>
                        </a:rPr>
                        <a:t>Provide information for articles and library collections.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300" baseline="0" dirty="0">
                          <a:sym typeface="Wingdings" panose="05000000000000000000" pitchFamily="2" charset="2"/>
                        </a:rPr>
                        <a:t>Provide information for articles and library collections.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300" baseline="0" dirty="0">
                          <a:sym typeface="Wingdings" panose="05000000000000000000" pitchFamily="2" charset="2"/>
                        </a:rPr>
                        <a:t>Provide information for articles and library collections.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Monitoring performances</a:t>
                      </a:r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Monitoring performances</a:t>
                      </a:r>
                      <a:endParaRPr kumimoji="0" lang="en-MY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Deadline for 5 years with yearly breakdown</a:t>
                      </a:r>
                      <a:endParaRPr kumimoji="0" lang="en-MY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2020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2021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2022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2023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2024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2025</a:t>
                      </a:r>
                      <a:endParaRPr lang="en-MY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Apr. – Sept.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Activity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300" dirty="0"/>
                        <a:t>Apr. – Sept.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971"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Activity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Sept – Dis.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930295"/>
                  </a:ext>
                </a:extLst>
              </a:tr>
              <a:tr h="209129"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Activity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Week 4 (Sept.</a:t>
                      </a:r>
                      <a:r>
                        <a:rPr lang="en-MY" sz="1300" baseline="0" dirty="0"/>
                        <a:t> - Dis.)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300" dirty="0"/>
                        <a:t>Week 4 (Jan.</a:t>
                      </a:r>
                      <a:r>
                        <a:rPr lang="en-MY" sz="1300" baseline="0" dirty="0"/>
                        <a:t> - Dis.)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300" dirty="0"/>
                        <a:t>Week 4 (Jan.</a:t>
                      </a:r>
                      <a:r>
                        <a:rPr lang="en-MY" sz="1300" baseline="0" dirty="0"/>
                        <a:t> - Dis.)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300" dirty="0"/>
                        <a:t>Week 4 (Jan.</a:t>
                      </a:r>
                      <a:r>
                        <a:rPr lang="en-MY" sz="1300" baseline="0" dirty="0"/>
                        <a:t> - Dis.)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008395"/>
                  </a:ext>
                </a:extLst>
              </a:tr>
              <a:tr h="281768"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Activity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Sept– Dis.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Jan.</a:t>
                      </a:r>
                      <a:r>
                        <a:rPr lang="en-MY" sz="1300" baseline="0" dirty="0"/>
                        <a:t> - Dis.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Jan.</a:t>
                      </a:r>
                      <a:r>
                        <a:rPr lang="en-MY" sz="1300" baseline="0" dirty="0"/>
                        <a:t> - Dis.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Jan.</a:t>
                      </a:r>
                      <a:r>
                        <a:rPr lang="en-MY" sz="1300" baseline="0" dirty="0"/>
                        <a:t> - Dis.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627575"/>
                  </a:ext>
                </a:extLst>
              </a:tr>
              <a:tr h="3048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Cost for 5 years with yearly breakdown</a:t>
                      </a:r>
                      <a:endParaRPr kumimoji="0" lang="en-MY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2020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2021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2022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2023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2024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2025</a:t>
                      </a:r>
                      <a:endParaRPr lang="en-MY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824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5936"/>
            <a:ext cx="10515600" cy="1325563"/>
          </a:xfrm>
        </p:spPr>
        <p:txBody>
          <a:bodyPr>
            <a:normAutofit/>
          </a:bodyPr>
          <a:lstStyle/>
          <a:p>
            <a:r>
              <a:rPr lang="en-MY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IMPAK SDI@PTAR: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6432"/>
            <a:ext cx="10515600" cy="4403478"/>
          </a:xfrm>
        </p:spPr>
        <p:txBody>
          <a:bodyPr>
            <a:normAutofit/>
          </a:bodyPr>
          <a:lstStyle/>
          <a:p>
            <a:pPr lvl="0" algn="just"/>
            <a:r>
              <a:rPr lang="ms-MY" sz="3200" b="1" dirty="0"/>
              <a:t>Sokong halatuju universiti </a:t>
            </a:r>
            <a:r>
              <a:rPr lang="ms-MY" sz="3200" dirty="0"/>
              <a:t>ke arah Universiti Terkemuka Dunia, Pendidikan Berkualiti dalam penyediaan penerbitan berimpak tinggi </a:t>
            </a:r>
          </a:p>
          <a:p>
            <a:pPr lvl="0" algn="just"/>
            <a:r>
              <a:rPr lang="ms-MY" sz="3200" b="1" dirty="0">
                <a:solidFill>
                  <a:srgbClr val="002060"/>
                </a:solidFill>
              </a:rPr>
              <a:t>Tingkatkan kepelbagaian perkhidmatan </a:t>
            </a:r>
            <a:r>
              <a:rPr lang="ms-MY" sz="3200" dirty="0">
                <a:solidFill>
                  <a:srgbClr val="002060"/>
                </a:solidFill>
              </a:rPr>
              <a:t>merentas kategori pengguna yang memenuhi keperluan semasa.</a:t>
            </a:r>
            <a:endParaRPr lang="en-MY" sz="3200" dirty="0">
              <a:solidFill>
                <a:srgbClr val="002060"/>
              </a:solidFill>
            </a:endParaRPr>
          </a:p>
          <a:p>
            <a:pPr lvl="0" algn="just"/>
            <a:r>
              <a:rPr lang="ms-MY" sz="3200" b="1" dirty="0"/>
              <a:t>Ketampakan (</a:t>
            </a:r>
            <a:r>
              <a:rPr lang="ms-MY" sz="3200" b="1" i="1" dirty="0"/>
              <a:t>visibility</a:t>
            </a:r>
            <a:r>
              <a:rPr lang="ms-MY" sz="3200" b="1" dirty="0"/>
              <a:t>) perkhidmatan PTAR </a:t>
            </a:r>
            <a:r>
              <a:rPr lang="ms-MY" sz="3200" dirty="0"/>
              <a:t>dengan menyediakan perkhidmatan Penyebaran Maklumat Terpilih yang memberi nilai tambah kepada penyelidikan universiti</a:t>
            </a:r>
            <a:endParaRPr lang="en-MY" sz="3200" dirty="0"/>
          </a:p>
        </p:txBody>
      </p:sp>
    </p:spTree>
    <p:extLst>
      <p:ext uri="{BB962C8B-B14F-4D97-AF65-F5344CB8AC3E}">
        <p14:creationId xmlns:p14="http://schemas.microsoft.com/office/powerpoint/2010/main" val="3252261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8B2EF-9DC5-4326-858D-5115BB0D5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SENARAI TUGAS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F2461-8DCB-4F22-AD58-D896F25F8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6015"/>
            <a:ext cx="10515600" cy="458580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/>
              <a:t>Pengurusan</a:t>
            </a:r>
            <a:r>
              <a:rPr lang="en-US" dirty="0"/>
              <a:t> </a:t>
            </a:r>
            <a:r>
              <a:rPr lang="en-US" dirty="0" err="1"/>
              <a:t>perkhidmatan</a:t>
            </a:r>
            <a:r>
              <a:rPr lang="en-US" dirty="0"/>
              <a:t> Selective Dissemination of Information (SDI) </a:t>
            </a:r>
          </a:p>
          <a:p>
            <a:pPr marL="0" indent="0">
              <a:buNone/>
            </a:pPr>
            <a:r>
              <a:rPr lang="en-US" dirty="0" err="1"/>
              <a:t>Bertanggungjawab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 Selective Dissemination of    Information (SDI)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Pengurusan</a:t>
            </a:r>
            <a:r>
              <a:rPr lang="en-US" dirty="0"/>
              <a:t> </a:t>
            </a:r>
            <a:r>
              <a:rPr lang="en-US" dirty="0" err="1"/>
              <a:t>Eksekutif</a:t>
            </a:r>
            <a:r>
              <a:rPr lang="en-US" dirty="0"/>
              <a:t> </a:t>
            </a:r>
            <a:r>
              <a:rPr lang="en-US" dirty="0" err="1"/>
              <a:t>Universiti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MARA</a:t>
            </a:r>
          </a:p>
          <a:p>
            <a:pPr marL="0" indent="0">
              <a:buNone/>
            </a:pPr>
            <a:r>
              <a:rPr lang="en-US" dirty="0"/>
              <a:t>1.1	</a:t>
            </a:r>
            <a:r>
              <a:rPr lang="en-US" dirty="0" err="1"/>
              <a:t>Membangunkan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UiTM</a:t>
            </a:r>
          </a:p>
          <a:p>
            <a:pPr marL="0" indent="0">
              <a:buNone/>
            </a:pPr>
            <a:r>
              <a:rPr lang="en-US" dirty="0"/>
              <a:t>1.2	</a:t>
            </a:r>
            <a:r>
              <a:rPr lang="en-US" dirty="0" err="1"/>
              <a:t>Mengenalpasti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maklumat</a:t>
            </a:r>
            <a:r>
              <a:rPr lang="en-US" dirty="0"/>
              <a:t> dan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perpustakaan</a:t>
            </a:r>
            <a:r>
              <a:rPr lang="en-US" dirty="0"/>
              <a:t> yang 	</a:t>
            </a:r>
            <a:r>
              <a:rPr lang="en-US" dirty="0" err="1"/>
              <a:t>sesuai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1.3	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carian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dan </a:t>
            </a:r>
            <a:r>
              <a:rPr lang="en-US" dirty="0" err="1"/>
              <a:t>maklumat</a:t>
            </a:r>
            <a:r>
              <a:rPr lang="en-US" dirty="0"/>
              <a:t> </a:t>
            </a:r>
            <a:r>
              <a:rPr lang="en-US" dirty="0" err="1"/>
              <a:t>terkini</a:t>
            </a:r>
            <a:r>
              <a:rPr lang="en-US" dirty="0"/>
              <a:t> 	</a:t>
            </a:r>
            <a:r>
              <a:rPr lang="en-US" dirty="0" err="1"/>
              <a:t>mengikut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dan </a:t>
            </a:r>
            <a:r>
              <a:rPr lang="en-US" dirty="0" err="1"/>
              <a:t>subjek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mengikut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dan 	</a:t>
            </a:r>
            <a:r>
              <a:rPr lang="en-US" dirty="0" err="1"/>
              <a:t>keperluan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1.4	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maklumat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template </a:t>
            </a:r>
          </a:p>
          <a:p>
            <a:pPr marL="0" indent="0">
              <a:buNone/>
            </a:pPr>
            <a:r>
              <a:rPr lang="en-US" dirty="0"/>
              <a:t>1.5	</a:t>
            </a:r>
            <a:r>
              <a:rPr lang="en-US" dirty="0" err="1"/>
              <a:t>Menghantar</a:t>
            </a:r>
            <a:r>
              <a:rPr lang="en-US" dirty="0"/>
              <a:t> </a:t>
            </a:r>
            <a:r>
              <a:rPr lang="en-US" dirty="0" err="1"/>
              <a:t>senarai</a:t>
            </a:r>
            <a:r>
              <a:rPr lang="en-US" dirty="0"/>
              <a:t> SDI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Pengurusan</a:t>
            </a:r>
            <a:r>
              <a:rPr lang="en-US" dirty="0"/>
              <a:t> </a:t>
            </a:r>
            <a:r>
              <a:rPr lang="en-US" dirty="0" err="1"/>
              <a:t>Eksekutif</a:t>
            </a:r>
            <a:r>
              <a:rPr lang="en-US" dirty="0"/>
              <a:t> </a:t>
            </a:r>
            <a:r>
              <a:rPr lang="en-US" dirty="0" err="1"/>
              <a:t>Universiti</a:t>
            </a:r>
            <a:r>
              <a:rPr lang="en-US" dirty="0"/>
              <a:t> 	</a:t>
            </a:r>
            <a:r>
              <a:rPr lang="en-US" dirty="0" err="1"/>
              <a:t>Teknologi</a:t>
            </a:r>
            <a:r>
              <a:rPr lang="en-US" dirty="0"/>
              <a:t> MARA dan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sedia</a:t>
            </a:r>
            <a:r>
              <a:rPr lang="en-US" dirty="0"/>
              <a:t> </a:t>
            </a:r>
            <a:r>
              <a:rPr lang="en-US" dirty="0" err="1"/>
              <a:t>dirujuk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7067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655</Words>
  <Application>Microsoft Office PowerPoint</Application>
  <PresentationFormat>Widescreen</PresentationFormat>
  <Paragraphs>153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Nova Cond</vt:lpstr>
      <vt:lpstr>Calibri</vt:lpstr>
      <vt:lpstr>Calibri Light</vt:lpstr>
      <vt:lpstr>Wingdings</vt:lpstr>
      <vt:lpstr>Office Theme</vt:lpstr>
      <vt:lpstr>PowerPoint Presentation</vt:lpstr>
      <vt:lpstr>TUJUAN:</vt:lpstr>
      <vt:lpstr>Penyediaan maklumat terbaharu yang berfokuskan kepada bahan-bahan yang berimpak tinggi (Penerbitan Quartile 1, Translational Research terutama bidang tumpuan Sains, Teknologi, Kemanusiaan dan Keusahawanan), selain bidang khusus yang ditentukan oleh kumpulan sasar. </vt:lpstr>
      <vt:lpstr>SKOP:</vt:lpstr>
      <vt:lpstr>KUMPULAN SASAR : PENYEDIA</vt:lpstr>
      <vt:lpstr>SASARAN KPI:</vt:lpstr>
      <vt:lpstr>PowerPoint Presentation</vt:lpstr>
      <vt:lpstr>IMPAK SDI@PTAR:</vt:lpstr>
      <vt:lpstr>SENARAI TUGAS</vt:lpstr>
      <vt:lpstr>CONTOH SURAT DAN MAKLUMBALAS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MESYUARAT PENGURUSAN DALAMAN PERPUSTAKAAN TUN ABDUL RAZAK UiTM SHAH ALAM Bil 1// 2020</dc:title>
  <dc:creator>ZALIFAH BINTI AWANG ZAKARIA</dc:creator>
  <cp:lastModifiedBy>JAZ NORFAZUNA BINTI JAAFAR</cp:lastModifiedBy>
  <cp:revision>22</cp:revision>
  <dcterms:created xsi:type="dcterms:W3CDTF">2020-02-27T15:05:00Z</dcterms:created>
  <dcterms:modified xsi:type="dcterms:W3CDTF">2020-03-04T00:53:11Z</dcterms:modified>
</cp:coreProperties>
</file>